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0"/>
  </p:normalViewPr>
  <p:slideViewPr>
    <p:cSldViewPr snapToGrid="0" snapToObjects="1">
      <p:cViewPr varScale="1">
        <p:scale>
          <a:sx n="86" d="100"/>
          <a:sy n="86" d="100"/>
        </p:scale>
        <p:origin x="53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kitchen preparing food&#10;&#10;Description automatically generated">
            <a:extLst>
              <a:ext uri="{FF2B5EF4-FFF2-40B4-BE49-F238E27FC236}">
                <a16:creationId xmlns:a16="http://schemas.microsoft.com/office/drawing/2014/main" id="{3CDF40B6-A34E-2749-B5E3-3760FA287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1502" y="0"/>
            <a:ext cx="7007087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A56B7F85-6E3E-CB49-9819-6034E27EFC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282" y="2057104"/>
            <a:ext cx="5140404" cy="1221013"/>
          </a:xfrm>
        </p:spPr>
        <p:txBody>
          <a:bodyPr anchor="b"/>
          <a:lstStyle>
            <a:lvl1pPr algn="l">
              <a:defRPr sz="3700"/>
            </a:lvl1pPr>
          </a:lstStyle>
          <a:p>
            <a:r>
              <a:rPr lang="en-US" dirty="0"/>
              <a:t>This is a title slide.</a:t>
            </a:r>
            <a:br>
              <a:rPr lang="en-US" dirty="0"/>
            </a:br>
            <a:r>
              <a:rPr lang="en-US" dirty="0"/>
              <a:t>There are more below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7D617FF-58A7-244F-8D33-3F425A7F9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282" y="3629525"/>
            <a:ext cx="5140404" cy="114949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017286-E2E1-4345-9ED6-0F5C80A754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5273053" y="4782151"/>
            <a:ext cx="1056898" cy="1056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57A55C-CF58-5640-A366-12164B84C8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7000"/>
          </a:blip>
          <a:stretch>
            <a:fillRect/>
          </a:stretch>
        </p:blipFill>
        <p:spPr>
          <a:xfrm>
            <a:off x="9240694" y="5595235"/>
            <a:ext cx="1056898" cy="2699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9E21B-C806-154A-BB89-08DD5AAA0C7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7000"/>
          </a:blip>
          <a:stretch>
            <a:fillRect/>
          </a:stretch>
        </p:blipFill>
        <p:spPr>
          <a:xfrm>
            <a:off x="7256873" y="2612899"/>
            <a:ext cx="1056898" cy="4332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A19F2F-2C62-AB4E-8770-6BCBA2DF446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7000"/>
          </a:blip>
          <a:stretch>
            <a:fillRect/>
          </a:stretch>
        </p:blipFill>
        <p:spPr>
          <a:xfrm>
            <a:off x="10645340" y="520406"/>
            <a:ext cx="1056898" cy="22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act Car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A56B7F85-6E3E-CB49-9819-6034E27EFC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0088" y="2207987"/>
            <a:ext cx="8811823" cy="1221013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e.g. Thank You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7D617FF-58A7-244F-8D33-3F425A7F95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097" y="5708508"/>
            <a:ext cx="6568583" cy="718606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Sailec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Daniel Botkin</a:t>
            </a:r>
          </a:p>
          <a:p>
            <a:r>
              <a:rPr lang="en-US" dirty="0" err="1"/>
              <a:t>Daniel.botkin@economicmodeling.com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EC08D95-5E9D-3046-B5AB-5F772CFF0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4391" y="5857874"/>
            <a:ext cx="2605363" cy="5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86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act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9DFE-B75C-AF47-84F3-2F4F65AE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4387"/>
            <a:ext cx="10517188" cy="949325"/>
          </a:xfrm>
        </p:spPr>
        <p:txBody>
          <a:bodyPr lIns="0">
            <a:normAutofit/>
          </a:bodyPr>
          <a:lstStyle>
            <a:lvl1pPr>
              <a:defRPr sz="5400" b="1" i="0">
                <a:latin typeface="Sailec" pitchFamily="2" charset="77"/>
              </a:defRPr>
            </a:lvl1pPr>
          </a:lstStyle>
          <a:p>
            <a:r>
              <a:rPr lang="en-US" dirty="0"/>
              <a:t>First &amp; Last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28469-7B27-4E49-9A0C-254D1B5B43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396926"/>
            <a:ext cx="10515600" cy="452437"/>
          </a:xfrm>
        </p:spPr>
        <p:txBody>
          <a:bodyPr lIns="0"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FB67B-2E59-C348-9417-37189026C0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30420" y="4169566"/>
            <a:ext cx="7028235" cy="452436"/>
          </a:xfrm>
        </p:spPr>
        <p:txBody>
          <a:bodyPr anchor="ctr"/>
          <a:lstStyle>
            <a:lvl1pPr>
              <a:buNone/>
              <a:defRPr b="0" i="0">
                <a:latin typeface="Sailec Light" pitchFamily="2" charset="77"/>
              </a:defRPr>
            </a:lvl1pPr>
            <a:lvl2pPr>
              <a:defRPr b="0" i="0">
                <a:latin typeface="Sailec Light" pitchFamily="2" charset="77"/>
              </a:defRPr>
            </a:lvl2pPr>
            <a:lvl3pPr>
              <a:defRPr b="0" i="0">
                <a:latin typeface="Sailec Light" pitchFamily="2" charset="77"/>
              </a:defRPr>
            </a:lvl3pPr>
            <a:lvl4pPr>
              <a:defRPr b="0" i="0">
                <a:latin typeface="Sailec Light" pitchFamily="2" charset="77"/>
              </a:defRPr>
            </a:lvl4pPr>
            <a:lvl5pPr>
              <a:defRPr b="0" i="0">
                <a:latin typeface="Sailec Light" pitchFamily="2" charset="77"/>
              </a:defRPr>
            </a:lvl5pPr>
          </a:lstStyle>
          <a:p>
            <a:pPr lvl="0"/>
            <a:r>
              <a:rPr lang="en-US" dirty="0" err="1"/>
              <a:t>email@economicmodeling.com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667220-F972-0146-A9EC-83A94B3A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335" y="4909253"/>
            <a:ext cx="202270" cy="4045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7593E67-0AC3-C344-9721-6BE2D6AF5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4227225"/>
            <a:ext cx="404541" cy="33711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F727051-9DA5-D045-87D3-DE509C586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5658704"/>
            <a:ext cx="404541" cy="404541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CBB6D8EA-22FA-0142-8E94-BDE6E79197F3}"/>
              </a:ext>
            </a:extLst>
          </p:cNvPr>
          <p:cNvSpPr/>
          <p:nvPr/>
        </p:nvSpPr>
        <p:spPr>
          <a:xfrm>
            <a:off x="11308081" y="6032348"/>
            <a:ext cx="883920" cy="8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>
              <a:latin typeface="Sailec" pitchFamily="2" charset="77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FF00ADE-A6DD-E140-A5A3-A295CAD3B6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98022" y="5306535"/>
            <a:ext cx="1055778" cy="746945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99E5916-C811-DB4D-90BB-4DAF11E30F9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830420" y="4885305"/>
            <a:ext cx="7028235" cy="452436"/>
          </a:xfrm>
        </p:spPr>
        <p:txBody>
          <a:bodyPr anchor="ctr"/>
          <a:lstStyle>
            <a:lvl1pPr>
              <a:buNone/>
              <a:defRPr b="0" i="0">
                <a:latin typeface="Sailec Light" pitchFamily="2" charset="77"/>
              </a:defRPr>
            </a:lvl1pPr>
            <a:lvl2pPr>
              <a:defRPr b="0" i="0">
                <a:latin typeface="Sailec Light" pitchFamily="2" charset="77"/>
              </a:defRPr>
            </a:lvl2pPr>
            <a:lvl3pPr>
              <a:defRPr b="0" i="0">
                <a:latin typeface="Sailec Light" pitchFamily="2" charset="77"/>
              </a:defRPr>
            </a:lvl3pPr>
            <a:lvl4pPr>
              <a:defRPr b="0" i="0">
                <a:latin typeface="Sailec Light" pitchFamily="2" charset="77"/>
              </a:defRPr>
            </a:lvl4pPr>
            <a:lvl5pPr>
              <a:defRPr b="0" i="0">
                <a:latin typeface="Sailec Light" pitchFamily="2" charset="77"/>
              </a:defRPr>
            </a:lvl5pPr>
          </a:lstStyle>
          <a:p>
            <a:pPr lvl="0"/>
            <a:r>
              <a:rPr lang="en-US" dirty="0"/>
              <a:t>(XXX) XXX-XXXX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21272DC-9A73-CA44-B2C7-178C0B7CC64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830420" y="5601044"/>
            <a:ext cx="7028235" cy="452436"/>
          </a:xfrm>
        </p:spPr>
        <p:txBody>
          <a:bodyPr anchor="ctr"/>
          <a:lstStyle>
            <a:lvl1pPr>
              <a:buNone/>
              <a:defRPr b="0" i="0">
                <a:latin typeface="Sailec Light" pitchFamily="2" charset="77"/>
              </a:defRPr>
            </a:lvl1pPr>
            <a:lvl2pPr>
              <a:defRPr b="0" i="0">
                <a:latin typeface="Sailec Light" pitchFamily="2" charset="77"/>
              </a:defRPr>
            </a:lvl2pPr>
            <a:lvl3pPr>
              <a:defRPr b="0" i="0">
                <a:latin typeface="Sailec Light" pitchFamily="2" charset="77"/>
              </a:defRPr>
            </a:lvl3pPr>
            <a:lvl4pPr>
              <a:defRPr b="0" i="0">
                <a:latin typeface="Sailec Light" pitchFamily="2" charset="77"/>
              </a:defRPr>
            </a:lvl4pPr>
            <a:lvl5pPr>
              <a:defRPr b="0" i="0">
                <a:latin typeface="Sailec Light" pitchFamily="2" charset="77"/>
              </a:defRPr>
            </a:lvl5pPr>
          </a:lstStyle>
          <a:p>
            <a:pPr lvl="0"/>
            <a:r>
              <a:rPr lang="en-US" dirty="0"/>
              <a:t>website e.g. </a:t>
            </a:r>
            <a:r>
              <a:rPr lang="en-US" dirty="0" err="1"/>
              <a:t>economicmodeling.com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8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945BDD1-1F2D-944A-B49B-1F227CF246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463" y="1976211"/>
            <a:ext cx="2586037" cy="2587625"/>
          </a:xfrm>
          <a:prstGeom prst="ellipse">
            <a:avLst/>
          </a:prstGeom>
          <a:effectLst>
            <a:outerShdw blurRad="317500" dist="50800" dir="5400000" algn="ctr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ailec" pitchFamily="2" charset="77"/>
              </a:defRPr>
            </a:lvl1pPr>
          </a:lstStyle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ailec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ailec" pitchFamily="2" charset="77"/>
              </a:defRPr>
            </a:lvl1pPr>
          </a:lstStyle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827358-8CDD-0348-8574-31C8F05961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8738" y="2208213"/>
            <a:ext cx="7062787" cy="1152525"/>
          </a:xfrm>
        </p:spPr>
        <p:txBody>
          <a:bodyPr/>
          <a:lstStyle>
            <a:lvl1pPr>
              <a:buNone/>
              <a:defRPr sz="2800" b="0" i="0">
                <a:latin typeface="Sailec" pitchFamily="2" charset="77"/>
              </a:defRPr>
            </a:lvl1pPr>
            <a:lvl2pPr>
              <a:buNone/>
              <a:defRPr sz="2800"/>
            </a:lvl2pPr>
            <a:lvl3pPr>
              <a:buNone/>
              <a:defRPr sz="28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EB2FC24-901D-3349-A7F2-924D8C5B8F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8738" y="3523369"/>
            <a:ext cx="7062787" cy="343513"/>
          </a:xfrm>
        </p:spPr>
        <p:txBody>
          <a:bodyPr/>
          <a:lstStyle>
            <a:lvl1pPr>
              <a:buNone/>
              <a:defRPr sz="1600" b="0" i="0">
                <a:latin typeface="Sailec" pitchFamily="2" charset="77"/>
              </a:defRPr>
            </a:lvl1pPr>
            <a:lvl2pPr>
              <a:buNone/>
              <a:defRPr sz="2800"/>
            </a:lvl2pPr>
            <a:lvl3pPr>
              <a:buNone/>
              <a:defRPr sz="28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lvl="0"/>
            <a:r>
              <a:rPr lang="en-US" dirty="0"/>
              <a:t>Name, Position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FD67ED0-74FD-1A44-8A33-6B954E447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738" y="3961780"/>
            <a:ext cx="7062787" cy="343513"/>
          </a:xfrm>
        </p:spPr>
        <p:txBody>
          <a:bodyPr/>
          <a:lstStyle>
            <a:lvl1pPr>
              <a:buNone/>
              <a:defRPr sz="1600" b="0" i="0">
                <a:latin typeface="Sailec" pitchFamily="2" charset="77"/>
              </a:defRPr>
            </a:lvl1pPr>
            <a:lvl2pPr>
              <a:buNone/>
              <a:defRPr sz="2800"/>
            </a:lvl2pPr>
            <a:lvl3pPr>
              <a:buNone/>
              <a:defRPr sz="28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970151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(Slat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4EEF5-A466-734F-9AF4-FD1307B0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59" y="1916916"/>
            <a:ext cx="2573229" cy="2573229"/>
          </a:xfrm>
          <a:prstGeom prst="rect">
            <a:avLst/>
          </a:prstGeom>
          <a:effectLst>
            <a:outerShdw blurRad="3175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838551-3E61-A74E-B67F-0C67EECF1D4A}"/>
              </a:ext>
            </a:extLst>
          </p:cNvPr>
          <p:cNvSpPr/>
          <p:nvPr/>
        </p:nvSpPr>
        <p:spPr>
          <a:xfrm>
            <a:off x="3868452" y="2230828"/>
            <a:ext cx="7389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ailec" pitchFamily="2" charset="77"/>
              </a:rPr>
              <a:t>“If you’re not using </a:t>
            </a:r>
            <a:r>
              <a:rPr lang="en-US" sz="3200" dirty="0" err="1">
                <a:solidFill>
                  <a:schemeClr val="bg1"/>
                </a:solidFill>
                <a:latin typeface="Sailec" pitchFamily="2" charset="77"/>
              </a:rPr>
              <a:t>Emsi</a:t>
            </a:r>
            <a:r>
              <a:rPr lang="en-US" sz="3200" dirty="0">
                <a:solidFill>
                  <a:schemeClr val="bg1"/>
                </a:solidFill>
                <a:latin typeface="Sailec" pitchFamily="2" charset="77"/>
              </a:rPr>
              <a:t> data, you’re in the dark ages.”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E492-984A-0242-A7BF-5540C4B69868}"/>
              </a:ext>
            </a:extLst>
          </p:cNvPr>
          <p:cNvSpPr/>
          <p:nvPr/>
        </p:nvSpPr>
        <p:spPr>
          <a:xfrm>
            <a:off x="3868452" y="3497550"/>
            <a:ext cx="7389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Sailec Light" pitchFamily="2" charset="77"/>
              </a:rPr>
              <a:t>John Paul Rea, Director of Planning &amp; Economic Development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21BC63-9F3C-A640-8BC7-61C9264CEDB0}"/>
              </a:ext>
            </a:extLst>
          </p:cNvPr>
          <p:cNvSpPr/>
          <p:nvPr/>
        </p:nvSpPr>
        <p:spPr>
          <a:xfrm>
            <a:off x="3868453" y="3929698"/>
            <a:ext cx="73894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cap="all" dirty="0">
                <a:solidFill>
                  <a:schemeClr val="bg1"/>
                </a:solidFill>
                <a:latin typeface="Sailec Light" pitchFamily="2" charset="77"/>
              </a:rPr>
              <a:t>MACOMB COUNTY</a:t>
            </a:r>
            <a:endParaRPr lang="en-US" sz="1200" b="0" i="0" dirty="0">
              <a:solidFill>
                <a:schemeClr val="bg1"/>
              </a:solidFill>
              <a:latin typeface="Sailec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73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E4369-688B-7646-8917-C7589569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0A430-499E-5247-9BFB-00F4495E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949D2-3F28-3043-B740-CE75CCC0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66F8F45-B073-0E43-A618-95196E317828}"/>
              </a:ext>
            </a:extLst>
          </p:cNvPr>
          <p:cNvSpPr txBox="1"/>
          <p:nvPr/>
        </p:nvSpPr>
        <p:spPr>
          <a:xfrm>
            <a:off x="883919" y="2930600"/>
            <a:ext cx="3077097" cy="3353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59536">
              <a:lnSpc>
                <a:spcPct val="15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b="0" i="0" dirty="0">
                <a:latin typeface="Sailec Medium" pitchFamily="2" charset="77"/>
              </a:rPr>
              <a:t>Bless the customer</a:t>
            </a:r>
            <a:endParaRPr b="0" i="0" dirty="0">
              <a:latin typeface="Sailec Medium" pitchFamily="2" charset="77"/>
              <a:ea typeface="Century Gothic"/>
              <a:cs typeface="Century Gothic"/>
              <a:sym typeface="Century Gothic"/>
            </a:endParaRPr>
          </a:p>
          <a:p>
            <a:pPr defTabSz="859536">
              <a:lnSpc>
                <a:spcPct val="150000"/>
              </a:lnSpc>
              <a:spcBef>
                <a:spcPts val="900"/>
              </a:spcBef>
              <a:defRPr sz="178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>
                <a:latin typeface="Sailec" pitchFamily="2" charset="77"/>
              </a:rPr>
              <a:t>We provide data and services that help people promote economic prosperity in their organizations and communities.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E0238EF-D237-8A4D-B54D-A7082173753E}"/>
              </a:ext>
            </a:extLst>
          </p:cNvPr>
          <p:cNvSpPr txBox="1"/>
          <p:nvPr/>
        </p:nvSpPr>
        <p:spPr>
          <a:xfrm>
            <a:off x="4515542" y="2930600"/>
            <a:ext cx="3160916" cy="3353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59536">
              <a:lnSpc>
                <a:spcPct val="15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b="0" i="0" dirty="0">
                <a:latin typeface="Sailec Medium" pitchFamily="2" charset="77"/>
              </a:rPr>
              <a:t>Bless the employee</a:t>
            </a:r>
            <a:endParaRPr b="0" i="0" dirty="0">
              <a:latin typeface="Sailec Medium" pitchFamily="2" charset="77"/>
              <a:ea typeface="Century Gothic"/>
              <a:cs typeface="Century Gothic"/>
              <a:sym typeface="Century Gothic"/>
            </a:endParaRPr>
          </a:p>
          <a:p>
            <a:pPr defTabSz="859536">
              <a:lnSpc>
                <a:spcPct val="150000"/>
              </a:lnSpc>
              <a:spcBef>
                <a:spcPts val="900"/>
              </a:spcBef>
              <a:defRPr sz="178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>
                <a:latin typeface="Sailec" pitchFamily="2" charset="77"/>
              </a:rPr>
              <a:t>We strive to have a culture in which our employees become better people by working here and subsequently bless others financially and otherwise.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B0DD14DA-DB5F-3743-A33D-F54C0AADCB12}"/>
              </a:ext>
            </a:extLst>
          </p:cNvPr>
          <p:cNvSpPr/>
          <p:nvPr/>
        </p:nvSpPr>
        <p:spPr>
          <a:xfrm>
            <a:off x="11308081" y="6032348"/>
            <a:ext cx="883920" cy="8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>
              <a:latin typeface="Sailec" pitchFamily="2" charset="77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C0C4B396-1BDC-1243-A5BD-AA23022F4DFF}"/>
              </a:ext>
            </a:extLst>
          </p:cNvPr>
          <p:cNvSpPr/>
          <p:nvPr/>
        </p:nvSpPr>
        <p:spPr>
          <a:xfrm>
            <a:off x="947649" y="2657475"/>
            <a:ext cx="461581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Sailec" pitchFamily="2" charset="77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F32DD89-AB4D-7046-92B5-8302D042E6DD}"/>
              </a:ext>
            </a:extLst>
          </p:cNvPr>
          <p:cNvSpPr/>
          <p:nvPr/>
        </p:nvSpPr>
        <p:spPr>
          <a:xfrm>
            <a:off x="4614774" y="2657475"/>
            <a:ext cx="461581" cy="4571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>
              <a:latin typeface="Sailec" pitchFamily="2" charset="77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E45B8D8-2F3D-E040-BD36-3D110ECF0C0F}"/>
              </a:ext>
            </a:extLst>
          </p:cNvPr>
          <p:cNvSpPr/>
          <p:nvPr/>
        </p:nvSpPr>
        <p:spPr>
          <a:xfrm>
            <a:off x="8320003" y="2657475"/>
            <a:ext cx="461581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Sailec" pitchFamily="2" charset="77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0C3D5C8-0FA9-6540-9DD5-2E3C35150C37}"/>
              </a:ext>
            </a:extLst>
          </p:cNvPr>
          <p:cNvSpPr txBox="1"/>
          <p:nvPr/>
        </p:nvSpPr>
        <p:spPr>
          <a:xfrm>
            <a:off x="8230983" y="2930600"/>
            <a:ext cx="3160916" cy="3353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59536">
              <a:lnSpc>
                <a:spcPct val="15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b="0" i="0" dirty="0">
                <a:latin typeface="Sailec Medium" pitchFamily="2" charset="77"/>
              </a:rPr>
              <a:t>Bless the shareholder</a:t>
            </a:r>
          </a:p>
          <a:p>
            <a:pPr defTabSz="859536">
              <a:lnSpc>
                <a:spcPct val="150000"/>
              </a:lnSpc>
              <a:spcBef>
                <a:spcPts val="900"/>
              </a:spcBef>
              <a:defRPr sz="178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786" dirty="0">
                <a:latin typeface="Sailec" pitchFamily="2" charset="77"/>
                <a:sym typeface="Avenir Light"/>
              </a:rPr>
              <a:t>We believe that blessing customers and employees is the best way to drive profitability and long-term stability for the shareholders.</a:t>
            </a:r>
            <a:endParaRPr dirty="0">
              <a:latin typeface="Sailec" pitchFamily="2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A2ABD1E-DEA3-DF4D-B33B-EE6B7FF85A50}"/>
              </a:ext>
            </a:extLst>
          </p:cNvPr>
          <p:cNvSpPr txBox="1"/>
          <p:nvPr/>
        </p:nvSpPr>
        <p:spPr>
          <a:xfrm>
            <a:off x="838200" y="502919"/>
            <a:ext cx="10515600" cy="154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859536">
              <a:lnSpc>
                <a:spcPct val="15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4400" b="0" i="0" dirty="0">
                <a:latin typeface="Sailec" pitchFamily="2" charset="77"/>
              </a:rPr>
              <a:t>Core Values</a:t>
            </a:r>
            <a:endParaRPr sz="4400" b="0" i="0" dirty="0">
              <a:latin typeface="Saile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7859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si 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47A2450D-D3AC-0742-8C43-1E9EE09D8D59}"/>
              </a:ext>
            </a:extLst>
          </p:cNvPr>
          <p:cNvSpPr/>
          <p:nvPr/>
        </p:nvSpPr>
        <p:spPr>
          <a:xfrm>
            <a:off x="11308081" y="6032348"/>
            <a:ext cx="883920" cy="825652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>
              <a:latin typeface="Sailec" pitchFamily="2" charset="77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E67BE4F-7109-0C43-8254-D2C35B18B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029" r="19015"/>
          <a:stretch/>
        </p:blipFill>
        <p:spPr>
          <a:xfrm>
            <a:off x="-78377" y="2988860"/>
            <a:ext cx="12340046" cy="39188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504005-E896-EA49-A802-37FB27B145C1}"/>
              </a:ext>
            </a:extLst>
          </p:cNvPr>
          <p:cNvSpPr txBox="1"/>
          <p:nvPr/>
        </p:nvSpPr>
        <p:spPr>
          <a:xfrm>
            <a:off x="838200" y="502919"/>
            <a:ext cx="10515600" cy="154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859536">
              <a:lnSpc>
                <a:spcPct val="15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4400" b="0" i="0" dirty="0">
                <a:solidFill>
                  <a:schemeClr val="bg1"/>
                </a:solidFill>
                <a:latin typeface="Sailec" pitchFamily="2" charset="77"/>
              </a:rPr>
              <a:t>Our Story</a:t>
            </a:r>
            <a:endParaRPr sz="4400" b="0" i="0" dirty="0">
              <a:solidFill>
                <a:schemeClr val="bg1"/>
              </a:solidFill>
              <a:latin typeface="Sailec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1E8F724-032D-1E4A-BD76-B39FD0EFA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328" y="4128765"/>
            <a:ext cx="9907343" cy="17581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F9EFA5-FE84-1E43-B20B-C50DF2A7C3CA}"/>
              </a:ext>
            </a:extLst>
          </p:cNvPr>
          <p:cNvSpPr txBox="1"/>
          <p:nvPr/>
        </p:nvSpPr>
        <p:spPr>
          <a:xfrm>
            <a:off x="216748" y="2729127"/>
            <a:ext cx="2065866" cy="108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 algn="ctr" defTabSz="859536">
              <a:lnSpc>
                <a:spcPct val="10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0" i="0" dirty="0">
                <a:solidFill>
                  <a:schemeClr val="bg1"/>
                </a:solidFill>
                <a:latin typeface="Sailec Medium" pitchFamily="2" charset="77"/>
              </a:rPr>
              <a:t>2001</a:t>
            </a:r>
            <a:endParaRPr lang="en-US" sz="1600" b="0" i="0" dirty="0">
              <a:solidFill>
                <a:schemeClr val="bg1"/>
              </a:solidFill>
              <a:latin typeface="Sailec Medium" pitchFamily="2" charset="77"/>
              <a:sym typeface="Century Gothic"/>
            </a:endParaRPr>
          </a:p>
          <a:p>
            <a:pPr algn="ctr" defTabSz="859536">
              <a:lnSpc>
                <a:spcPct val="10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200" dirty="0">
                <a:solidFill>
                  <a:schemeClr val="bg1"/>
                </a:solidFill>
                <a:latin typeface="Sailec" pitchFamily="2" charset="77"/>
              </a:rPr>
              <a:t>We release our first product, the Economic Impact Study</a:t>
            </a:r>
            <a:endParaRPr sz="1200" dirty="0">
              <a:solidFill>
                <a:schemeClr val="bg1"/>
              </a:solidFill>
              <a:latin typeface="Sailec" pitchFamily="2" charset="77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5CE1A7-EAFF-D040-8694-C59D8A331CF5}"/>
              </a:ext>
            </a:extLst>
          </p:cNvPr>
          <p:cNvSpPr txBox="1"/>
          <p:nvPr/>
        </p:nvSpPr>
        <p:spPr>
          <a:xfrm>
            <a:off x="2074684" y="4644731"/>
            <a:ext cx="2246703" cy="158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 algn="ctr" defTabSz="859536">
              <a:lnSpc>
                <a:spcPct val="10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0" i="0" dirty="0">
                <a:solidFill>
                  <a:schemeClr val="bg1"/>
                </a:solidFill>
                <a:latin typeface="Sailec Medium" pitchFamily="2" charset="77"/>
              </a:rPr>
              <a:t>2003</a:t>
            </a:r>
            <a:endParaRPr sz="1600" b="0" i="0" dirty="0">
              <a:solidFill>
                <a:schemeClr val="bg1"/>
              </a:solidFill>
              <a:latin typeface="Sailec Medium" pitchFamily="2" charset="77"/>
              <a:ea typeface="Century Gothic"/>
              <a:cs typeface="Century Gothic"/>
              <a:sym typeface="Century Gothic"/>
            </a:endParaRPr>
          </a:p>
          <a:p>
            <a:pPr algn="ctr" defTabSz="859536">
              <a:lnSpc>
                <a:spcPct val="100000"/>
              </a:lnSpc>
              <a:spcBef>
                <a:spcPts val="900"/>
              </a:spcBef>
              <a:defRPr sz="178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200" dirty="0">
                <a:solidFill>
                  <a:schemeClr val="bg1"/>
                </a:solidFill>
                <a:latin typeface="Sailec" pitchFamily="2" charset="77"/>
              </a:rPr>
              <a:t>We release Analyst, our flagship labor</a:t>
            </a:r>
            <a:r>
              <a:rPr lang="en-US" sz="1200" baseline="0" dirty="0">
                <a:solidFill>
                  <a:schemeClr val="bg1"/>
                </a:solidFill>
                <a:latin typeface="Sailec" pitchFamily="2" charset="77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Sailec" pitchFamily="2" charset="77"/>
              </a:rPr>
              <a:t>market analytics tool</a:t>
            </a:r>
            <a:endParaRPr sz="1200" dirty="0">
              <a:solidFill>
                <a:schemeClr val="bg1"/>
              </a:solidFill>
              <a:latin typeface="Sailec" pitchFamily="2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3A25DD-445D-7D40-BB47-594EC360A830}"/>
              </a:ext>
            </a:extLst>
          </p:cNvPr>
          <p:cNvSpPr txBox="1"/>
          <p:nvPr/>
        </p:nvSpPr>
        <p:spPr>
          <a:xfrm>
            <a:off x="3778070" y="2729125"/>
            <a:ext cx="2681338" cy="158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 algn="ctr" defTabSz="859536">
              <a:lnSpc>
                <a:spcPct val="10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0" i="0" dirty="0">
                <a:solidFill>
                  <a:schemeClr val="bg1"/>
                </a:solidFill>
                <a:latin typeface="Sailec Medium" pitchFamily="2" charset="77"/>
              </a:rPr>
              <a:t>2008</a:t>
            </a:r>
            <a:endParaRPr sz="1600" b="0" i="0" dirty="0">
              <a:solidFill>
                <a:schemeClr val="bg1"/>
              </a:solidFill>
              <a:latin typeface="Sailec Medium" pitchFamily="2" charset="77"/>
              <a:ea typeface="Century Gothic"/>
              <a:cs typeface="Century Gothic"/>
              <a:sym typeface="Century Gothic"/>
            </a:endParaRPr>
          </a:p>
          <a:p>
            <a:pPr algn="ctr" defTabSz="859536">
              <a:lnSpc>
                <a:spcPct val="100000"/>
              </a:lnSpc>
              <a:spcBef>
                <a:spcPts val="900"/>
              </a:spcBef>
              <a:defRPr sz="178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200" dirty="0">
                <a:solidFill>
                  <a:schemeClr val="bg1"/>
                </a:solidFill>
                <a:latin typeface="Sailec" pitchFamily="2" charset="77"/>
              </a:rPr>
              <a:t>We launch Career Coach to help students use data to plan their education and career</a:t>
            </a:r>
            <a:endParaRPr sz="1200" dirty="0">
              <a:solidFill>
                <a:schemeClr val="bg1"/>
              </a:solidFill>
              <a:latin typeface="Sailec" pitchFamily="2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352EE-EC48-2844-99AA-F4537A78FA08}"/>
              </a:ext>
            </a:extLst>
          </p:cNvPr>
          <p:cNvSpPr txBox="1"/>
          <p:nvPr/>
        </p:nvSpPr>
        <p:spPr>
          <a:xfrm>
            <a:off x="5755556" y="4644731"/>
            <a:ext cx="2681338" cy="2245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 algn="ctr" defTabSz="859536">
              <a:lnSpc>
                <a:spcPct val="10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800" b="0" i="0" dirty="0">
                <a:solidFill>
                  <a:schemeClr val="bg1"/>
                </a:solidFill>
                <a:latin typeface="Sailec Medium" pitchFamily="2" charset="77"/>
              </a:rPr>
              <a:t>2017</a:t>
            </a:r>
            <a:endParaRPr sz="1800" b="0" i="0" dirty="0">
              <a:solidFill>
                <a:schemeClr val="bg1"/>
              </a:solidFill>
              <a:latin typeface="Sailec Medium" pitchFamily="2" charset="77"/>
              <a:ea typeface="Century Gothic"/>
              <a:cs typeface="Century Gothic"/>
              <a:sym typeface="Century Gothic"/>
            </a:endParaRPr>
          </a:p>
          <a:p>
            <a:pPr algn="ctr" defTabSz="859536">
              <a:lnSpc>
                <a:spcPct val="100000"/>
              </a:lnSpc>
              <a:spcBef>
                <a:spcPts val="900"/>
              </a:spcBef>
              <a:defRPr sz="178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200" dirty="0">
                <a:solidFill>
                  <a:schemeClr val="bg1"/>
                </a:solidFill>
                <a:latin typeface="Sailec" pitchFamily="2" charset="77"/>
              </a:rPr>
              <a:t>We deploy Alumni Outcomes to give colleges and universities a better way to track alumni employment outcomes</a:t>
            </a:r>
            <a:endParaRPr sz="1200" dirty="0">
              <a:solidFill>
                <a:schemeClr val="bg1"/>
              </a:solidFill>
              <a:latin typeface="Sailec" pitchFamily="2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9F2F81-0A76-CB44-8CB3-E324856105F3}"/>
              </a:ext>
            </a:extLst>
          </p:cNvPr>
          <p:cNvSpPr txBox="1"/>
          <p:nvPr/>
        </p:nvSpPr>
        <p:spPr>
          <a:xfrm>
            <a:off x="7954864" y="2729125"/>
            <a:ext cx="2137279" cy="1731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 algn="ctr" defTabSz="859536">
              <a:lnSpc>
                <a:spcPct val="10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800" b="0" i="0" dirty="0">
                <a:solidFill>
                  <a:schemeClr val="bg1"/>
                </a:solidFill>
                <a:latin typeface="Sailec Medium" pitchFamily="2" charset="77"/>
              </a:rPr>
              <a:t>2018</a:t>
            </a:r>
            <a:endParaRPr sz="1800" b="0" i="0" dirty="0">
              <a:solidFill>
                <a:schemeClr val="bg1"/>
              </a:solidFill>
              <a:latin typeface="Sailec Medium" pitchFamily="2" charset="77"/>
              <a:ea typeface="Century Gothic"/>
              <a:cs typeface="Century Gothic"/>
              <a:sym typeface="Century Gothic"/>
            </a:endParaRPr>
          </a:p>
          <a:p>
            <a:pPr algn="ctr" defTabSz="859536">
              <a:lnSpc>
                <a:spcPct val="100000"/>
              </a:lnSpc>
              <a:spcBef>
                <a:spcPts val="900"/>
              </a:spcBef>
              <a:defRPr sz="178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200" dirty="0">
                <a:solidFill>
                  <a:schemeClr val="bg1"/>
                </a:solidFill>
                <a:latin typeface="Sailec" pitchFamily="2" charset="77"/>
              </a:rPr>
              <a:t>We’re acquired by Strada Education Network, a national nonprofit</a:t>
            </a:r>
            <a:endParaRPr sz="1200" dirty="0">
              <a:solidFill>
                <a:schemeClr val="bg1"/>
              </a:solidFill>
              <a:latin typeface="Sailec" pitchFamily="2" charset="77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90CBE3-E8C4-9D4C-9C1F-138F02D939A9}"/>
              </a:ext>
            </a:extLst>
          </p:cNvPr>
          <p:cNvSpPr txBox="1"/>
          <p:nvPr/>
        </p:nvSpPr>
        <p:spPr>
          <a:xfrm>
            <a:off x="10046598" y="4613737"/>
            <a:ext cx="1871145" cy="115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 algn="ctr" defTabSz="859536">
              <a:lnSpc>
                <a:spcPct val="10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800" b="0" i="0" dirty="0">
                <a:solidFill>
                  <a:schemeClr val="bg1"/>
                </a:solidFill>
                <a:latin typeface="Sailec Medium" pitchFamily="2" charset="77"/>
              </a:rPr>
              <a:t>2020</a:t>
            </a:r>
            <a:endParaRPr sz="1800" b="0" i="0" dirty="0">
              <a:solidFill>
                <a:schemeClr val="bg1"/>
              </a:solidFill>
              <a:latin typeface="Sailec Medium" pitchFamily="2" charset="77"/>
              <a:ea typeface="Century Gothic"/>
              <a:cs typeface="Century Gothic"/>
              <a:sym typeface="Century Gothic"/>
            </a:endParaRPr>
          </a:p>
          <a:p>
            <a:pPr algn="ctr" defTabSz="859536">
              <a:lnSpc>
                <a:spcPct val="100000"/>
              </a:lnSpc>
              <a:spcBef>
                <a:spcPts val="900"/>
              </a:spcBef>
              <a:defRPr sz="178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200" dirty="0">
                <a:solidFill>
                  <a:schemeClr val="bg1"/>
                </a:solidFill>
                <a:latin typeface="Sailec" pitchFamily="2" charset="77"/>
              </a:rPr>
              <a:t>We release resources and tools to combat the impact of COVID-19 on the economy</a:t>
            </a:r>
            <a:endParaRPr sz="1200" dirty="0">
              <a:solidFill>
                <a:schemeClr val="bg1"/>
              </a:solidFill>
              <a:latin typeface="Saile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345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si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E4369-688B-7646-8917-C7589569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0A430-499E-5247-9BFB-00F4495E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949D2-3F28-3043-B740-CE75CCC0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0C52DB-C0A1-C54C-9C7C-B27FF296F7BC}"/>
              </a:ext>
            </a:extLst>
          </p:cNvPr>
          <p:cNvSpPr txBox="1"/>
          <p:nvPr/>
        </p:nvSpPr>
        <p:spPr>
          <a:xfrm>
            <a:off x="1394849" y="4278183"/>
            <a:ext cx="210270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400" spc="300">
                <a:solidFill>
                  <a:schemeClr val="accent2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b="0" i="0" dirty="0">
                <a:latin typeface="Sailec" pitchFamily="2" charset="77"/>
              </a:rPr>
              <a:t>LABOR MARKET</a:t>
            </a:r>
            <a:br>
              <a:rPr b="0" i="0" dirty="0">
                <a:latin typeface="Sailec" pitchFamily="2" charset="77"/>
              </a:rPr>
            </a:br>
            <a:r>
              <a:rPr b="0" i="0" dirty="0">
                <a:latin typeface="Sailec" pitchFamily="2" charset="77"/>
              </a:rPr>
              <a:t>INFORMATION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B288D-7201-9441-962A-AD3E910F5941}"/>
              </a:ext>
            </a:extLst>
          </p:cNvPr>
          <p:cNvSpPr txBox="1"/>
          <p:nvPr/>
        </p:nvSpPr>
        <p:spPr>
          <a:xfrm>
            <a:off x="3817590" y="4280394"/>
            <a:ext cx="212524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400" spc="300">
                <a:solidFill>
                  <a:schemeClr val="accent2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algn="ctr"/>
            <a:r>
              <a:rPr b="0" i="0" dirty="0">
                <a:latin typeface="Sailec" pitchFamily="2" charset="77"/>
              </a:rPr>
              <a:t>JOB POSTINGS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85B0C2-26ED-774B-813C-ABC547F74983}"/>
              </a:ext>
            </a:extLst>
          </p:cNvPr>
          <p:cNvSpPr txBox="1"/>
          <p:nvPr/>
        </p:nvSpPr>
        <p:spPr>
          <a:xfrm>
            <a:off x="6240331" y="4273796"/>
            <a:ext cx="210270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400" spc="300">
                <a:solidFill>
                  <a:schemeClr val="accent2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algn="ctr"/>
            <a:r>
              <a:rPr b="0" i="0" dirty="0">
                <a:latin typeface="Sailec" pitchFamily="2" charset="77"/>
              </a:rPr>
              <a:t>RESUMES AND PROFILES</a:t>
            </a:r>
          </a:p>
        </p:txBody>
      </p:sp>
      <p:pic>
        <p:nvPicPr>
          <p:cNvPr id="10" name="Picture 6" descr="Picture 6">
            <a:extLst>
              <a:ext uri="{FF2B5EF4-FFF2-40B4-BE49-F238E27FC236}">
                <a16:creationId xmlns:a16="http://schemas.microsoft.com/office/drawing/2014/main" id="{96FAFB68-1B4A-9040-AE85-8A0CC16B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82" y="3290080"/>
            <a:ext cx="5334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7" descr="Picture 7">
            <a:extLst>
              <a:ext uri="{FF2B5EF4-FFF2-40B4-BE49-F238E27FC236}">
                <a16:creationId xmlns:a16="http://schemas.microsoft.com/office/drawing/2014/main" id="{BEBCEC21-F478-BC4F-80FD-C8AED7EF9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00" y="3294562"/>
            <a:ext cx="5080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8" descr="Picture 8">
            <a:extLst>
              <a:ext uri="{FF2B5EF4-FFF2-40B4-BE49-F238E27FC236}">
                <a16:creationId xmlns:a16="http://schemas.microsoft.com/office/drawing/2014/main" id="{976B4668-9074-074E-B6D8-1C776B4D4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293" y="3290080"/>
            <a:ext cx="5080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9" descr="Picture 9">
            <a:extLst>
              <a:ext uri="{FF2B5EF4-FFF2-40B4-BE49-F238E27FC236}">
                <a16:creationId xmlns:a16="http://schemas.microsoft.com/office/drawing/2014/main" id="{9B95D31E-9400-3747-9643-774960FCA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913" y="3290080"/>
            <a:ext cx="457201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EF8FB07-885A-3344-932D-FA9117445858}"/>
              </a:ext>
            </a:extLst>
          </p:cNvPr>
          <p:cNvSpPr txBox="1"/>
          <p:nvPr/>
        </p:nvSpPr>
        <p:spPr>
          <a:xfrm>
            <a:off x="8663073" y="4273796"/>
            <a:ext cx="210270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400" spc="300">
                <a:solidFill>
                  <a:schemeClr val="accent2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b="0" i="0" dirty="0">
                <a:latin typeface="Sailec" pitchFamily="2" charset="77"/>
              </a:rPr>
              <a:t>COMPENSATION</a:t>
            </a:r>
            <a:br>
              <a:rPr b="0" i="0" dirty="0">
                <a:latin typeface="Sailec" pitchFamily="2" charset="77"/>
              </a:rPr>
            </a:br>
            <a:r>
              <a:rPr b="0" i="0" dirty="0">
                <a:latin typeface="Sailec" pitchFamily="2" charset="77"/>
              </a:rPr>
              <a:t>DATA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999E49C-30E7-504E-9E9A-EB6B0C3C39C5}"/>
              </a:ext>
            </a:extLst>
          </p:cNvPr>
          <p:cNvSpPr/>
          <p:nvPr/>
        </p:nvSpPr>
        <p:spPr>
          <a:xfrm>
            <a:off x="10811496" y="5782235"/>
            <a:ext cx="1308786" cy="10757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Sailec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14378F-C87C-BD49-9104-A6254CFBC9DF}"/>
              </a:ext>
            </a:extLst>
          </p:cNvPr>
          <p:cNvSpPr txBox="1"/>
          <p:nvPr/>
        </p:nvSpPr>
        <p:spPr>
          <a:xfrm>
            <a:off x="12624773" y="-1248229"/>
            <a:ext cx="9239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rtlCol="0">
            <a:spAutoFit/>
          </a:bodyPr>
          <a:lstStyle/>
          <a:p>
            <a:pPr algn="ctr">
              <a:spcBef>
                <a:spcPts val="1000"/>
              </a:spcBef>
            </a:pPr>
            <a:endParaRPr lang="en-US" sz="1400" b="0" i="0" spc="300" dirty="0">
              <a:solidFill>
                <a:schemeClr val="accent2"/>
              </a:solidFill>
              <a:latin typeface="Sailec" pitchFamily="2" charset="77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AA7CA7-B1C3-494D-81BD-EBCD28AB47A7}"/>
              </a:ext>
            </a:extLst>
          </p:cNvPr>
          <p:cNvSpPr txBox="1"/>
          <p:nvPr/>
        </p:nvSpPr>
        <p:spPr>
          <a:xfrm>
            <a:off x="838200" y="502919"/>
            <a:ext cx="10515600" cy="154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859536">
              <a:lnSpc>
                <a:spcPct val="150000"/>
              </a:lnSpc>
              <a:spcBef>
                <a:spcPts val="900"/>
              </a:spcBef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4400" b="0" i="0" dirty="0" err="1">
                <a:latin typeface="Sailec" pitchFamily="2" charset="77"/>
              </a:rPr>
              <a:t>Emsi</a:t>
            </a:r>
            <a:r>
              <a:rPr lang="en-US" sz="4400" b="0" i="0" dirty="0">
                <a:latin typeface="Sailec" pitchFamily="2" charset="77"/>
              </a:rPr>
              <a:t> Data</a:t>
            </a:r>
            <a:endParaRPr sz="4400" b="0" i="0" dirty="0">
              <a:latin typeface="Saile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041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D57292-EDE7-2848-9D15-EFE7A61638DC}"/>
              </a:ext>
            </a:extLst>
          </p:cNvPr>
          <p:cNvSpPr txBox="1"/>
          <p:nvPr/>
        </p:nvSpPr>
        <p:spPr>
          <a:xfrm>
            <a:off x="372139" y="252831"/>
            <a:ext cx="11447721" cy="154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0" marR="0" indent="0" algn="ctr" defTabSz="859536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b="0" i="0" dirty="0">
                <a:solidFill>
                  <a:schemeClr val="tx1"/>
                </a:solidFill>
                <a:latin typeface="Sailec" pitchFamily="2" charset="77"/>
              </a:rPr>
              <a:t>Traditional Labor Market Information (LMI) Story</a:t>
            </a:r>
            <a:endParaRPr sz="3600" b="0" i="0" dirty="0">
              <a:solidFill>
                <a:schemeClr val="tx1"/>
              </a:solidFill>
              <a:latin typeface="Sailec" pitchFamily="2" charset="77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E47AEC-D757-5846-AA66-4E9125479B52}"/>
              </a:ext>
            </a:extLst>
          </p:cNvPr>
          <p:cNvSpPr/>
          <p:nvPr/>
        </p:nvSpPr>
        <p:spPr>
          <a:xfrm>
            <a:off x="9638675" y="6032348"/>
            <a:ext cx="2553326" cy="8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>
              <a:latin typeface="Sailec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49CE99-F901-B043-92B6-28CF9168D341}"/>
              </a:ext>
            </a:extLst>
          </p:cNvPr>
          <p:cNvSpPr txBox="1"/>
          <p:nvPr/>
        </p:nvSpPr>
        <p:spPr>
          <a:xfrm>
            <a:off x="1088786" y="2994959"/>
            <a:ext cx="4961494" cy="3353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b="0" i="0" dirty="0">
                <a:latin typeface="Sailec Light" pitchFamily="2" charset="77"/>
              </a:rPr>
              <a:t>18 billion data points curated from dozens of government data sources (QCEW, OES, etc.) updated quarterly.</a:t>
            </a:r>
          </a:p>
        </p:txBody>
      </p:sp>
      <p:pic>
        <p:nvPicPr>
          <p:cNvPr id="8" name="Picture 15" descr="Picture 15">
            <a:extLst>
              <a:ext uri="{FF2B5EF4-FFF2-40B4-BE49-F238E27FC236}">
                <a16:creationId xmlns:a16="http://schemas.microsoft.com/office/drawing/2014/main" id="{FC49EDB4-1C62-B442-A7BD-F3464F18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79" y="2138536"/>
            <a:ext cx="4975866" cy="4102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180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793B75-7098-1F42-9141-E7E4D562011B}"/>
              </a:ext>
            </a:extLst>
          </p:cNvPr>
          <p:cNvSpPr/>
          <p:nvPr/>
        </p:nvSpPr>
        <p:spPr>
          <a:xfrm>
            <a:off x="9638675" y="6032348"/>
            <a:ext cx="2553326" cy="8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>
              <a:latin typeface="Sailec" pitchFamily="2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113B05-0305-4B4D-811F-052FC40E1024}"/>
              </a:ext>
            </a:extLst>
          </p:cNvPr>
          <p:cNvSpPr txBox="1"/>
          <p:nvPr/>
        </p:nvSpPr>
        <p:spPr>
          <a:xfrm>
            <a:off x="6222401" y="3279626"/>
            <a:ext cx="5468958" cy="3353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b="0" i="0" dirty="0">
                <a:latin typeface="Sailec Light" pitchFamily="2" charset="77"/>
              </a:rPr>
              <a:t>Hundreds of millions of online job openings </a:t>
            </a:r>
            <a:br>
              <a:rPr b="0" i="0" dirty="0">
                <a:latin typeface="Sailec Light" pitchFamily="2" charset="77"/>
              </a:rPr>
            </a:br>
            <a:r>
              <a:rPr b="0" i="0" dirty="0">
                <a:latin typeface="Sailec Light" pitchFamily="2" charset="77"/>
              </a:rPr>
              <a:t>with filters by company, job title, skills, keywords, and more: a wealth of insight into what employers are looking for in their hiring process.</a:t>
            </a:r>
          </a:p>
        </p:txBody>
      </p:sp>
      <p:pic>
        <p:nvPicPr>
          <p:cNvPr id="12" name="Picture 5" descr="Picture 5">
            <a:extLst>
              <a:ext uri="{FF2B5EF4-FFF2-40B4-BE49-F238E27FC236}">
                <a16:creationId xmlns:a16="http://schemas.microsoft.com/office/drawing/2014/main" id="{57135416-2D53-034B-9190-70311E5F5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041" y="1501181"/>
            <a:ext cx="5724712" cy="500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B5A37E-6F07-E048-8BA0-4EDCA4FFDA8B}"/>
              </a:ext>
            </a:extLst>
          </p:cNvPr>
          <p:cNvSpPr txBox="1"/>
          <p:nvPr/>
        </p:nvSpPr>
        <p:spPr>
          <a:xfrm>
            <a:off x="838200" y="252831"/>
            <a:ext cx="10515600" cy="154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0" marR="0" indent="0" algn="ctr" defTabSz="859536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b="0" i="0" dirty="0">
                <a:solidFill>
                  <a:schemeClr val="tx1"/>
                </a:solidFill>
                <a:latin typeface="Sailec" pitchFamily="2" charset="77"/>
              </a:rPr>
              <a:t>Job Posting Analytics (JPA)</a:t>
            </a:r>
            <a:endParaRPr sz="3600" b="0" i="0" dirty="0">
              <a:solidFill>
                <a:schemeClr val="tx1"/>
              </a:solidFill>
              <a:latin typeface="Saile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2790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cial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A9B549-FDFB-A749-984F-A4FB7DD0E181}"/>
              </a:ext>
            </a:extLst>
          </p:cNvPr>
          <p:cNvSpPr/>
          <p:nvPr/>
        </p:nvSpPr>
        <p:spPr>
          <a:xfrm>
            <a:off x="9638675" y="6032348"/>
            <a:ext cx="2553326" cy="8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>
              <a:latin typeface="Sailec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994CC9-EFE4-E34D-8B77-557947AA6DA2}"/>
              </a:ext>
            </a:extLst>
          </p:cNvPr>
          <p:cNvSpPr txBox="1"/>
          <p:nvPr/>
        </p:nvSpPr>
        <p:spPr>
          <a:xfrm>
            <a:off x="1255955" y="3288591"/>
            <a:ext cx="4794326" cy="3353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b="0" i="0" dirty="0">
                <a:latin typeface="Sailec Light" pitchFamily="2" charset="77"/>
              </a:rPr>
              <a:t>&gt;100M million U.S. individuals’ employment and education profiles </a:t>
            </a:r>
            <a:br>
              <a:rPr b="0" i="0" dirty="0">
                <a:latin typeface="Sailec Light" pitchFamily="2" charset="77"/>
              </a:rPr>
            </a:br>
            <a:r>
              <a:rPr b="0" i="0" dirty="0">
                <a:latin typeface="Sailec Light" pitchFamily="2" charset="77"/>
              </a:rPr>
              <a:t>by company, job title, industry, alma mater, and skill set.</a:t>
            </a:r>
          </a:p>
        </p:txBody>
      </p:sp>
      <p:pic>
        <p:nvPicPr>
          <p:cNvPr id="8" name="Picture 7" descr="Picture 7">
            <a:extLst>
              <a:ext uri="{FF2B5EF4-FFF2-40B4-BE49-F238E27FC236}">
                <a16:creationId xmlns:a16="http://schemas.microsoft.com/office/drawing/2014/main" id="{353CF37F-9C83-F440-8B02-539B245F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70" y="1913041"/>
            <a:ext cx="5404347" cy="47288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DE8B0-71DF-7044-9AFA-B0C8FE235B2A}"/>
              </a:ext>
            </a:extLst>
          </p:cNvPr>
          <p:cNvSpPr txBox="1"/>
          <p:nvPr/>
        </p:nvSpPr>
        <p:spPr>
          <a:xfrm>
            <a:off x="792481" y="252831"/>
            <a:ext cx="10515600" cy="154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0" marR="0" indent="0" algn="ctr" defTabSz="859536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b="0" i="0" dirty="0">
                <a:solidFill>
                  <a:schemeClr val="tx1"/>
                </a:solidFill>
                <a:latin typeface="Sailec" pitchFamily="2" charset="77"/>
              </a:rPr>
              <a:t>Online Social Profiles</a:t>
            </a:r>
            <a:endParaRPr sz="3600" b="0" i="0" dirty="0">
              <a:solidFill>
                <a:schemeClr val="tx1"/>
              </a:solidFill>
              <a:latin typeface="Saile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85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E7EDE-9CF5-944D-AAC8-547DFF26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CE8A-D014-B645-88A0-029FE0766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990CC-AF76-6D47-B27A-CA23BCCF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893AE-87B1-EB40-8C48-4095DCB1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5D7E0-69DD-2B46-B37E-D3F97037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91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ensation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46E899-0087-1B48-93A1-49910A4B8E97}"/>
              </a:ext>
            </a:extLst>
          </p:cNvPr>
          <p:cNvSpPr/>
          <p:nvPr/>
        </p:nvSpPr>
        <p:spPr>
          <a:xfrm>
            <a:off x="9638675" y="6032348"/>
            <a:ext cx="2553326" cy="8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>
              <a:latin typeface="Sailec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4BE849-6F0F-6A4D-8EA3-059F9194B271}"/>
              </a:ext>
            </a:extLst>
          </p:cNvPr>
          <p:cNvSpPr txBox="1"/>
          <p:nvPr/>
        </p:nvSpPr>
        <p:spPr>
          <a:xfrm>
            <a:off x="6141719" y="3147933"/>
            <a:ext cx="5711006" cy="3353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b="0" i="0" dirty="0">
                <a:latin typeface="Sailec Light" pitchFamily="2" charset="77"/>
              </a:rPr>
              <a:t>Over 40M individual compensation observations firmly anchored in robust government data sources.</a:t>
            </a:r>
          </a:p>
        </p:txBody>
      </p:sp>
      <p:pic>
        <p:nvPicPr>
          <p:cNvPr id="8" name="Picture 5" descr="Picture 5">
            <a:extLst>
              <a:ext uri="{FF2B5EF4-FFF2-40B4-BE49-F238E27FC236}">
                <a16:creationId xmlns:a16="http://schemas.microsoft.com/office/drawing/2014/main" id="{72FE3765-475A-3C46-AC8E-BB8B283CD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7" y="1965893"/>
            <a:ext cx="4681858" cy="454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2F37D-C3AD-8148-BF76-9A9F95613EE3}"/>
              </a:ext>
            </a:extLst>
          </p:cNvPr>
          <p:cNvSpPr txBox="1"/>
          <p:nvPr/>
        </p:nvSpPr>
        <p:spPr>
          <a:xfrm>
            <a:off x="883919" y="252831"/>
            <a:ext cx="10515600" cy="154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0" marR="0" indent="0" algn="ctr" defTabSz="859536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b="0" i="0" dirty="0">
                <a:solidFill>
                  <a:schemeClr val="tx1"/>
                </a:solidFill>
                <a:latin typeface="Sailec" pitchFamily="2" charset="77"/>
              </a:rPr>
              <a:t>Compensation Data</a:t>
            </a:r>
            <a:endParaRPr sz="3600" b="0" i="0" dirty="0">
              <a:solidFill>
                <a:schemeClr val="tx1"/>
              </a:solidFill>
              <a:latin typeface="Saile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9979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ob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40B3B5-19ED-E045-82BA-27991BAF339A}"/>
              </a:ext>
            </a:extLst>
          </p:cNvPr>
          <p:cNvSpPr/>
          <p:nvPr/>
        </p:nvSpPr>
        <p:spPr>
          <a:xfrm>
            <a:off x="9638675" y="6032348"/>
            <a:ext cx="2553326" cy="8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B475CF-9F2D-9C4D-ABB6-76B81FC8DF4B}"/>
              </a:ext>
            </a:extLst>
          </p:cNvPr>
          <p:cNvSpPr txBox="1"/>
          <p:nvPr/>
        </p:nvSpPr>
        <p:spPr>
          <a:xfrm>
            <a:off x="1215466" y="2994959"/>
            <a:ext cx="3248062" cy="303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b="0" i="0" dirty="0">
                <a:latin typeface="Sailec Light" pitchFamily="2" charset="77"/>
              </a:rPr>
              <a:t>Talent supply insights for over 1,500 markets in </a:t>
            </a:r>
            <a:br>
              <a:rPr b="0" i="0" dirty="0">
                <a:latin typeface="Sailec Light" pitchFamily="2" charset="77"/>
              </a:rPr>
            </a:br>
            <a:r>
              <a:rPr b="0" i="0" dirty="0">
                <a:latin typeface="Sailec Light" pitchFamily="2" charset="77"/>
              </a:rPr>
              <a:t>45+ countries that can be analyzed at the skill level.</a:t>
            </a:r>
          </a:p>
        </p:txBody>
      </p:sp>
      <p:pic>
        <p:nvPicPr>
          <p:cNvPr id="8" name="Picture 15" descr="Picture 15">
            <a:extLst>
              <a:ext uri="{FF2B5EF4-FFF2-40B4-BE49-F238E27FC236}">
                <a16:creationId xmlns:a16="http://schemas.microsoft.com/office/drawing/2014/main" id="{08F3CB12-E2DA-6A48-A56C-8FB2829A0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399" y="2264043"/>
            <a:ext cx="6451601" cy="41021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6E5843-9E6A-0348-B1D2-628464CFC0ED}"/>
              </a:ext>
            </a:extLst>
          </p:cNvPr>
          <p:cNvSpPr txBox="1"/>
          <p:nvPr/>
        </p:nvSpPr>
        <p:spPr>
          <a:xfrm>
            <a:off x="883919" y="252831"/>
            <a:ext cx="10515600" cy="154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0" marR="0" indent="0" algn="ctr" defTabSz="859536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b="0" i="0" dirty="0">
                <a:solidFill>
                  <a:schemeClr val="tx1"/>
                </a:solidFill>
                <a:latin typeface="Sailec" pitchFamily="2" charset="77"/>
              </a:rPr>
              <a:t>Global Data</a:t>
            </a:r>
            <a:endParaRPr sz="3600" b="0" i="0" dirty="0">
              <a:solidFill>
                <a:schemeClr val="tx1"/>
              </a:solidFill>
              <a:latin typeface="Saile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906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86C06-F535-174E-A878-DB9E9DE7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75" y="1214571"/>
            <a:ext cx="8899451" cy="216177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CC9807-CD44-4444-8562-549311780B91}"/>
              </a:ext>
            </a:extLst>
          </p:cNvPr>
          <p:cNvSpPr txBox="1"/>
          <p:nvPr/>
        </p:nvSpPr>
        <p:spPr>
          <a:xfrm>
            <a:off x="785392" y="3680129"/>
            <a:ext cx="10515600" cy="2040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0" marR="0" indent="0" algn="ctr" defTabSz="85953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dirty="0" err="1">
                <a:latin typeface="Sailec" pitchFamily="2" charset="77"/>
              </a:rPr>
              <a:t>Emsi’s</a:t>
            </a:r>
            <a:r>
              <a:rPr lang="en-US" sz="3600" dirty="0">
                <a:latin typeface="Sailec" pitchFamily="2" charset="77"/>
              </a:rPr>
              <a:t> mission is to use </a:t>
            </a:r>
            <a:br>
              <a:rPr lang="en-US" sz="3600" dirty="0">
                <a:latin typeface="Sailec" pitchFamily="2" charset="77"/>
              </a:rPr>
            </a:br>
            <a:r>
              <a:rPr lang="en-US" sz="3600" dirty="0">
                <a:latin typeface="Sailec" pitchFamily="2" charset="77"/>
              </a:rPr>
              <a:t>labor market data to inform &amp; connect </a:t>
            </a:r>
          </a:p>
          <a:p>
            <a:pPr marL="0" marR="0" indent="0" algn="ctr" defTabSz="85953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dirty="0">
                <a:latin typeface="Sailec" pitchFamily="2" charset="77"/>
              </a:rPr>
              <a:t>people, education, and employers.</a:t>
            </a:r>
            <a:endParaRPr sz="3600" b="0" i="0" dirty="0">
              <a:solidFill>
                <a:schemeClr val="tx1"/>
              </a:solidFill>
              <a:latin typeface="Saile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225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26AF31-706F-5149-B009-D60069893490}"/>
              </a:ext>
            </a:extLst>
          </p:cNvPr>
          <p:cNvSpPr/>
          <p:nvPr/>
        </p:nvSpPr>
        <p:spPr>
          <a:xfrm>
            <a:off x="3368602" y="848686"/>
            <a:ext cx="3303328" cy="3303328"/>
          </a:xfrm>
          <a:prstGeom prst="ellipse">
            <a:avLst/>
          </a:prstGeom>
          <a:solidFill>
            <a:srgbClr val="41D492">
              <a:alpha val="50588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/>
              <a:ea typeface="Avenir"/>
              <a:cs typeface="Avenir"/>
              <a:sym typeface="Avenir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E5A07-7973-3E42-B127-A8B8FD972679}"/>
              </a:ext>
            </a:extLst>
          </p:cNvPr>
          <p:cNvSpPr txBox="1"/>
          <p:nvPr/>
        </p:nvSpPr>
        <p:spPr>
          <a:xfrm>
            <a:off x="4464640" y="2315685"/>
            <a:ext cx="10189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"/>
                <a:ea typeface="Avenir"/>
                <a:cs typeface="Avenir"/>
                <a:sym typeface="Avenir Roman"/>
              </a:rPr>
              <a:t>PEOPLE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3261D4-FC2B-4C46-8677-D903222589C6}"/>
              </a:ext>
            </a:extLst>
          </p:cNvPr>
          <p:cNvSpPr/>
          <p:nvPr/>
        </p:nvSpPr>
        <p:spPr>
          <a:xfrm>
            <a:off x="4442490" y="2704067"/>
            <a:ext cx="3303328" cy="3303328"/>
          </a:xfrm>
          <a:prstGeom prst="ellipse">
            <a:avLst/>
          </a:prstGeom>
          <a:solidFill>
            <a:srgbClr val="41D492">
              <a:alpha val="50588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"/>
              <a:ea typeface="Avenir"/>
              <a:cs typeface="Avenir"/>
              <a:sym typeface="Avenir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72FAA-0F51-8542-A16A-7E893610DE29}"/>
              </a:ext>
            </a:extLst>
          </p:cNvPr>
          <p:cNvSpPr txBox="1"/>
          <p:nvPr/>
        </p:nvSpPr>
        <p:spPr>
          <a:xfrm>
            <a:off x="5301068" y="4355731"/>
            <a:ext cx="15861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EMPLOYERS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venir Rom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9A57A1-F676-DF48-9AD4-D670BDD21E38}"/>
              </a:ext>
            </a:extLst>
          </p:cNvPr>
          <p:cNvSpPr/>
          <p:nvPr/>
        </p:nvSpPr>
        <p:spPr>
          <a:xfrm>
            <a:off x="5521695" y="848686"/>
            <a:ext cx="3303328" cy="3303328"/>
          </a:xfrm>
          <a:prstGeom prst="ellipse">
            <a:avLst/>
          </a:prstGeom>
          <a:solidFill>
            <a:srgbClr val="41D492">
              <a:alpha val="50588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/>
              <a:ea typeface="Avenir"/>
              <a:cs typeface="Avenir"/>
              <a:sym typeface="Avenir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8D925-B691-A048-9289-1F93C1936FD3}"/>
              </a:ext>
            </a:extLst>
          </p:cNvPr>
          <p:cNvSpPr txBox="1"/>
          <p:nvPr/>
        </p:nvSpPr>
        <p:spPr>
          <a:xfrm>
            <a:off x="6422801" y="2315685"/>
            <a:ext cx="15861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EDUCATION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venir Roman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987B772-C0AC-4042-944F-F873587D4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0135" y="2852633"/>
            <a:ext cx="624083" cy="4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8AC7-6120-6341-8603-7F9645F9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500F-FE83-5845-9868-CCFF9A5C0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Sailec Light" pitchFamily="2" charset="77"/>
              </a:defRPr>
            </a:lvl1pPr>
            <a:lvl2pPr>
              <a:defRPr b="0" i="0">
                <a:latin typeface="Sailec Light" pitchFamily="2" charset="77"/>
              </a:defRPr>
            </a:lvl2pPr>
            <a:lvl3pPr>
              <a:defRPr b="0" i="0">
                <a:latin typeface="Sailec Light" pitchFamily="2" charset="77"/>
              </a:defRPr>
            </a:lvl3pPr>
            <a:lvl4pPr>
              <a:defRPr b="0" i="0">
                <a:latin typeface="Sailec Light" pitchFamily="2" charset="77"/>
              </a:defRPr>
            </a:lvl4pPr>
            <a:lvl5pPr>
              <a:defRPr b="0" i="0">
                <a:latin typeface="Saile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AF9BF-F600-4F4C-B727-DF3AC39DD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Sailec Light" pitchFamily="2" charset="77"/>
              </a:defRPr>
            </a:lvl1pPr>
            <a:lvl2pPr>
              <a:defRPr b="0" i="0">
                <a:latin typeface="Sailec Light" pitchFamily="2" charset="77"/>
              </a:defRPr>
            </a:lvl2pPr>
            <a:lvl3pPr>
              <a:defRPr b="0" i="0">
                <a:latin typeface="Sailec Light" pitchFamily="2" charset="77"/>
              </a:defRPr>
            </a:lvl3pPr>
            <a:lvl4pPr>
              <a:defRPr b="0" i="0">
                <a:latin typeface="Sailec Light" pitchFamily="2" charset="77"/>
              </a:defRPr>
            </a:lvl4pPr>
            <a:lvl5pPr>
              <a:defRPr b="0" i="0">
                <a:latin typeface="Saile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FDD53-51C3-CA45-AB0E-1A0B6AFB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97870-15FC-6A43-86C6-9F585FB0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941EC-5B67-B347-8CF0-023FD10A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9DFE-B75C-AF47-84F3-2F4F65AE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28469-7B27-4E49-9A0C-254D1B5B4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FB67B-2E59-C348-9417-37189026C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Sailec Light" pitchFamily="2" charset="77"/>
              </a:defRPr>
            </a:lvl1pPr>
            <a:lvl2pPr>
              <a:defRPr b="0" i="0">
                <a:latin typeface="Sailec Light" pitchFamily="2" charset="77"/>
              </a:defRPr>
            </a:lvl2pPr>
            <a:lvl3pPr>
              <a:defRPr b="0" i="0">
                <a:latin typeface="Sailec Light" pitchFamily="2" charset="77"/>
              </a:defRPr>
            </a:lvl3pPr>
            <a:lvl4pPr>
              <a:defRPr b="0" i="0">
                <a:latin typeface="Sailec Light" pitchFamily="2" charset="77"/>
              </a:defRPr>
            </a:lvl4pPr>
            <a:lvl5pPr>
              <a:defRPr b="0" i="0">
                <a:latin typeface="Saile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1286B-4581-A042-9C24-4D32FDD60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09E09-0B19-DF48-AF1B-266871A54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Sailec Light" pitchFamily="2" charset="77"/>
              </a:defRPr>
            </a:lvl1pPr>
            <a:lvl2pPr>
              <a:defRPr b="0" i="0">
                <a:latin typeface="Sailec Light" pitchFamily="2" charset="77"/>
              </a:defRPr>
            </a:lvl2pPr>
            <a:lvl3pPr>
              <a:defRPr b="0" i="0">
                <a:latin typeface="Sailec Light" pitchFamily="2" charset="77"/>
              </a:defRPr>
            </a:lvl3pPr>
            <a:lvl4pPr>
              <a:defRPr b="0" i="0">
                <a:latin typeface="Sailec Light" pitchFamily="2" charset="77"/>
              </a:defRPr>
            </a:lvl4pPr>
            <a:lvl5pPr>
              <a:defRPr b="0" i="0">
                <a:latin typeface="Saile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5A2D8-FB43-1C43-BADC-93D9234A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C5324-5A81-F349-AFBD-A9E25406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39CF7-8ED4-5F46-9119-ABAF664B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8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86B7-8EDB-F04D-A7D5-01A9495E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141D-A54C-4842-A1F9-3755A143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 b="0" i="0">
                <a:latin typeface="Sailec Light" pitchFamily="2" charset="77"/>
              </a:defRPr>
            </a:lvl1pPr>
            <a:lvl2pPr>
              <a:defRPr sz="2000" b="0" i="0">
                <a:latin typeface="Sailec Light" pitchFamily="2" charset="77"/>
              </a:defRPr>
            </a:lvl2pPr>
            <a:lvl3pPr>
              <a:defRPr sz="2000" b="0" i="0">
                <a:latin typeface="Sailec Light" pitchFamily="2" charset="77"/>
              </a:defRPr>
            </a:lvl3pPr>
            <a:lvl4pPr>
              <a:defRPr sz="2000" b="0" i="0">
                <a:latin typeface="Sailec Light" pitchFamily="2" charset="77"/>
              </a:defRPr>
            </a:lvl4pPr>
            <a:lvl5pPr>
              <a:defRPr sz="2000" b="0" i="0">
                <a:latin typeface="Sailec Light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31A44-7D04-9544-8A44-833DA647F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C638E-5537-9D44-8202-36722F38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35A7-9481-C049-8658-5EB20698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A2ECF-23D2-FA45-83FF-86903E80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79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2A4F-7BBF-934B-98C6-83BFFC7E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360F5-50B0-D149-B32A-1C3C433CC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03BB8-DBA3-6C4D-92C0-C5A9EC84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992EE-AE2F-BF4C-B7E4-99C5892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DCE1-4FF9-3D42-944C-5ED83895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88C4321A-AAEC-2E4D-9C03-890EC00D4B9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3188" y="457201"/>
            <a:ext cx="6169024" cy="5403850"/>
          </a:xfrm>
          <a:prstGeom prst="roundRect">
            <a:avLst>
              <a:gd name="adj" fmla="val 2384"/>
            </a:avLst>
          </a:prstGeom>
          <a:effectLst>
            <a:outerShdw blurRad="317500" dist="50800" dir="5400000" algn="ctr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5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2F51-50BB-9C4F-A37F-8731D708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26A02-9CE0-D14C-917E-5876AD8C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E74A8-507A-824C-9E87-CDE81F6D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0B674-A2B6-214C-920B-5CEC1C6C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0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2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E0AE8DD-0A1A-9B4B-889A-04BC9DF6D6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381529" y="1076324"/>
            <a:ext cx="5935663" cy="3675293"/>
          </a:xfrm>
          <a:prstGeom prst="roundRect">
            <a:avLst>
              <a:gd name="adj" fmla="val 2384"/>
            </a:avLst>
          </a:prstGeom>
          <a:effectLst>
            <a:outerShdw blurRad="317500" dist="50800" dir="5400000" algn="ctr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dirty="0"/>
              <a:t>Click icon to add product screenshot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FD3793BA-8F31-5549-B148-210DBBCFBC0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09764" y="2400300"/>
            <a:ext cx="5185168" cy="3288118"/>
          </a:xfrm>
        </p:spPr>
        <p:txBody>
          <a:bodyPr/>
          <a:lstStyle>
            <a:lvl1pPr>
              <a:defRPr sz="1800">
                <a:latin typeface="Sailec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94B00A2-771D-1347-B969-A4A718A8C4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9764" y="1076324"/>
            <a:ext cx="5185168" cy="730250"/>
          </a:xfrm>
        </p:spPr>
        <p:txBody>
          <a:bodyPr/>
          <a:lstStyle>
            <a:lvl1pPr>
              <a:buNone/>
              <a:defRPr sz="4400">
                <a:latin typeface="Sailec" pitchFamily="2" charset="77"/>
              </a:defRPr>
            </a:lvl1pPr>
          </a:lstStyle>
          <a:p>
            <a:r>
              <a:rPr lang="en-US" dirty="0"/>
              <a:t>Product 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B5ABBCC-BF00-1344-9FE4-38BDF5D55F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9764" y="1938337"/>
            <a:ext cx="5185168" cy="330200"/>
          </a:xfrm>
        </p:spPr>
        <p:txBody>
          <a:bodyPr>
            <a:normAutofit fontScale="92500" lnSpcReduction="20000"/>
          </a:bodyPr>
          <a:lstStyle>
            <a:lvl1pPr>
              <a:buNone/>
              <a:defRPr>
                <a:solidFill>
                  <a:schemeClr val="tx2"/>
                </a:solidFill>
                <a:latin typeface="Sailec" pitchFamily="2" charset="77"/>
              </a:defRPr>
            </a:lvl1pPr>
          </a:lstStyle>
          <a:p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788243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838200" y="485319"/>
            <a:ext cx="10515600" cy="1559368"/>
          </a:xfrm>
          <a:prstGeom prst="rect">
            <a:avLst/>
          </a:prstGeom>
        </p:spPr>
        <p:txBody>
          <a:bodyPr/>
          <a:lstStyle>
            <a:lvl1pPr>
              <a:defRPr sz="4400" b="0" i="0">
                <a:latin typeface="Avenir Book" panose="02000503020000020003" pitchFamily="2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435087"/>
            <a:ext cx="10515600" cy="3741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Avenir Book" panose="02000503020000020003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venir Book" panose="02000503020000020003" pitchFamily="2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 b="0" i="0">
                <a:latin typeface="Avenir Book" panose="02000503020000020003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 b="0" i="0">
                <a:latin typeface="Avenir Book" panose="02000503020000020003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sz="2000" b="0" i="0">
                <a:latin typeface="Avenir Book" panose="02000503020000020003" pitchFamily="2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9572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6FE-9254-4D4E-8067-726EC3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3AA1-0D9D-AD49-84E7-5B46457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0D2D-1BEF-AD43-9CB6-9E9D7A9F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ilec" pitchFamily="2" charset="77"/>
              </a:defRPr>
            </a:lvl1pPr>
          </a:lstStyle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FD3793BA-8F31-5549-B148-210DBBCFBC0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400300"/>
            <a:ext cx="5185168" cy="3288118"/>
          </a:xfrm>
        </p:spPr>
        <p:txBody>
          <a:bodyPr/>
          <a:lstStyle>
            <a:lvl1pPr>
              <a:defRPr sz="1800">
                <a:latin typeface="Sailec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94B00A2-771D-1347-B969-A4A718A8C4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6324"/>
            <a:ext cx="5185168" cy="730250"/>
          </a:xfrm>
        </p:spPr>
        <p:txBody>
          <a:bodyPr/>
          <a:lstStyle>
            <a:lvl1pPr>
              <a:buNone/>
              <a:defRPr sz="4400">
                <a:latin typeface="Sailec" pitchFamily="2" charset="77"/>
              </a:defRPr>
            </a:lvl1pPr>
          </a:lstStyle>
          <a:p>
            <a:r>
              <a:rPr lang="en-US" dirty="0"/>
              <a:t>Product 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B5ABBCC-BF00-1344-9FE4-38BDF5D55F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38337"/>
            <a:ext cx="5185168" cy="330200"/>
          </a:xfrm>
        </p:spPr>
        <p:txBody>
          <a:bodyPr>
            <a:normAutofit fontScale="92500" lnSpcReduction="20000"/>
          </a:bodyPr>
          <a:lstStyle>
            <a:lvl1pPr>
              <a:buNone/>
              <a:defRPr>
                <a:solidFill>
                  <a:schemeClr val="tx2"/>
                </a:solidFill>
                <a:latin typeface="Sailec" pitchFamily="2" charset="77"/>
              </a:defRPr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8FAD8E79-4FD7-E641-8048-8F37B52DA7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88140" y="1076323"/>
            <a:ext cx="5935663" cy="3675293"/>
          </a:xfrm>
          <a:prstGeom prst="roundRect">
            <a:avLst>
              <a:gd name="adj" fmla="val 2384"/>
            </a:avLst>
          </a:prstGeom>
          <a:effectLst>
            <a:outerShdw blurRad="317500" dist="50800" dir="5400000" algn="ctr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dirty="0"/>
              <a:t>Click icon to add product screenshot</a:t>
            </a:r>
          </a:p>
        </p:txBody>
      </p:sp>
    </p:spTree>
    <p:extLst>
      <p:ext uri="{BB962C8B-B14F-4D97-AF65-F5344CB8AC3E}">
        <p14:creationId xmlns:p14="http://schemas.microsoft.com/office/powerpoint/2010/main" val="98144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7C4F-285E-0F47-BC43-66DDA975E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FA1D8-977A-2845-8380-3D112E65C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B2E9-FDC9-1748-AC65-BE3428A9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8355F-A08E-2145-BB6A-416BD38F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26EC-5D46-6B47-994B-2FAC4F74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A351-89B7-DE4D-BA2B-E2B898D55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Just a normal slide with some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02AB1-8AD7-7643-BAFE-A7615AD1BC8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tx2"/>
              </a:buClr>
              <a:defRPr b="0" i="0">
                <a:latin typeface="Sailec Light" pitchFamily="2" charset="77"/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b="0" i="0">
                <a:latin typeface="Sailec Light" pitchFamily="2" charset="77"/>
              </a:defRPr>
            </a:lvl2pPr>
            <a:lvl3pPr>
              <a:buClr>
                <a:schemeClr val="tx2"/>
              </a:buClr>
              <a:defRPr b="0" i="0">
                <a:latin typeface="Sailec Light" pitchFamily="2" charset="77"/>
              </a:defRPr>
            </a:lvl3pPr>
            <a:lvl4pPr>
              <a:buClr>
                <a:schemeClr val="tx2"/>
              </a:buClr>
              <a:defRPr b="0" i="0">
                <a:latin typeface="Sailec Light" pitchFamily="2" charset="77"/>
              </a:defRPr>
            </a:lvl4pPr>
            <a:lvl5pPr>
              <a:buClr>
                <a:schemeClr val="tx2"/>
              </a:buClr>
              <a:defRPr b="0" i="0">
                <a:latin typeface="Sailec Light" pitchFamily="2" charset="77"/>
              </a:defRPr>
            </a:lvl5pPr>
          </a:lstStyle>
          <a:p>
            <a:r>
              <a:rPr lang="en-US" dirty="0"/>
              <a:t>This is where the information would go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It can be organized like this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See?</a:t>
            </a:r>
          </a:p>
          <a:p>
            <a:r>
              <a:rPr lang="en-US" dirty="0"/>
              <a:t>And the bullets are customized to be that minty fresh </a:t>
            </a:r>
            <a:r>
              <a:rPr lang="en-US" dirty="0" err="1"/>
              <a:t>Emsi</a:t>
            </a:r>
            <a:r>
              <a:rPr lang="en-US" dirty="0"/>
              <a:t> green.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60E7D-5D32-A349-8766-C769C996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6AEA4-FCC3-A846-B70C-4EE2E9D8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1363-2A52-094D-9496-FE3F3D8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1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(Slat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7C4F-285E-0F47-BC43-66DDA975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FA1D8-977A-2845-8380-3D112E65C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Join the dark side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B2E9-FDC9-1748-AC65-BE3428A9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8355F-A08E-2145-BB6A-416BD38F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26EC-5D46-6B47-994B-2FAC4F74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Slat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A351-89B7-DE4D-BA2B-E2B898D55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 can also have a slide in our strong, bold, slate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02AB1-8AD7-7643-BAFE-A7615AD1BC8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There’s still space for information</a:t>
            </a:r>
          </a:p>
          <a:p>
            <a:pPr lvl="1"/>
            <a:r>
              <a:rPr lang="en-US" dirty="0"/>
              <a:t>Even with all of this boldness and strength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60E7D-5D32-A349-8766-C769C996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6AEA4-FCC3-A846-B70C-4EE2E9D8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1363-2A52-094D-9496-FE3F3D8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ntac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7C4F-285E-0F47-BC43-66DDA975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e.g. 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FA1D8-977A-2845-8380-3D112E65C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</a:t>
            </a:r>
          </a:p>
          <a:p>
            <a:r>
              <a:rPr lang="en-US" dirty="0" err="1"/>
              <a:t>name@economicmodeling.com</a:t>
            </a:r>
            <a:endParaRPr lang="en-US" dirty="0"/>
          </a:p>
          <a:p>
            <a:r>
              <a:rPr lang="en-US" dirty="0"/>
              <a:t>Phone number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B2E9-FDC9-1748-AC65-BE3428A9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8355F-A08E-2145-BB6A-416BD38F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26EC-5D46-6B47-994B-2FAC4F74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3E76A-C49B-6D4C-BC56-63B209EC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A1C36-699B-B441-A75A-7792DC370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1DF3F-2AF7-C747-B861-7FEC57143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ilec" pitchFamily="2" charset="77"/>
              </a:defRPr>
            </a:lvl1pPr>
          </a:lstStyle>
          <a:p>
            <a:fld id="{49124E37-C3E3-314E-9AAE-B178CDE5B5C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844A-CF3A-BF42-86DF-E4874252A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ailec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D0A6-D913-4E4E-9AE5-B65E27EBB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ilec" pitchFamily="2" charset="77"/>
              </a:defRPr>
            </a:lvl1pPr>
          </a:lstStyle>
          <a:p>
            <a:fld id="{95622938-41C8-CF48-8855-A9014B5C14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1386432-9C92-5C44-B25B-2D9DDA56998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362849" y="6226922"/>
            <a:ext cx="658889" cy="4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6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97" r:id="rId3"/>
    <p:sldLayoutId id="2147483698" r:id="rId4"/>
    <p:sldLayoutId id="2147483675" r:id="rId5"/>
    <p:sldLayoutId id="2147483674" r:id="rId6"/>
    <p:sldLayoutId id="2147483676" r:id="rId7"/>
    <p:sldLayoutId id="2147483677" r:id="rId8"/>
    <p:sldLayoutId id="2147483679" r:id="rId9"/>
    <p:sldLayoutId id="2147483685" r:id="rId10"/>
    <p:sldLayoutId id="2147483686" r:id="rId11"/>
    <p:sldLayoutId id="2147483696" r:id="rId12"/>
    <p:sldLayoutId id="2147483695" r:id="rId13"/>
    <p:sldLayoutId id="2147483681" r:id="rId14"/>
    <p:sldLayoutId id="2147483684" r:id="rId15"/>
    <p:sldLayoutId id="2147483680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9" r:id="rId22"/>
    <p:sldLayoutId id="2147483700" r:id="rId23"/>
    <p:sldLayoutId id="2147483687" r:id="rId24"/>
    <p:sldLayoutId id="2147483688" r:id="rId25"/>
    <p:sldLayoutId id="2147483701" r:id="rId26"/>
    <p:sldLayoutId id="2147483702" r:id="rId27"/>
    <p:sldLayoutId id="2147483689" r:id="rId28"/>
    <p:sldLayoutId id="2147483703" r:id="rId29"/>
    <p:sldLayoutId id="2147483704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ilec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ailec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ailec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ailec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ailec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ailec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289A-162C-F641-BB10-5197B9C48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UK </a:t>
            </a:r>
            <a:r>
              <a:rPr lang="en-US" dirty="0" err="1"/>
              <a:t>labour</a:t>
            </a:r>
            <a:r>
              <a:rPr lang="en-US" dirty="0"/>
              <a:t> market in 2020: what happened?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C7E83-905E-0F47-8A92-DEA388568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Andy </a:t>
            </a:r>
            <a:r>
              <a:rPr lang="en-US" dirty="0" err="1"/>
              <a:t>Durman</a:t>
            </a:r>
            <a:r>
              <a:rPr lang="en-US" dirty="0"/>
              <a:t>, Managing Director</a:t>
            </a:r>
          </a:p>
          <a:p>
            <a:r>
              <a:rPr lang="en-US" dirty="0"/>
              <a:t>Duncan Brown, Senior Economist</a:t>
            </a:r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December 2020</a:t>
            </a:r>
          </a:p>
        </p:txBody>
      </p:sp>
    </p:spTree>
    <p:extLst>
      <p:ext uri="{BB962C8B-B14F-4D97-AF65-F5344CB8AC3E}">
        <p14:creationId xmlns:p14="http://schemas.microsoft.com/office/powerpoint/2010/main" val="173436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State of play: regions</a:t>
            </a:r>
            <a:endParaRPr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Who’s facing the risk?</a:t>
            </a:r>
            <a:endParaRPr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EU</a:t>
            </a:r>
            <a:r>
              <a:rPr dirty="0"/>
              <a:t> workers</a:t>
            </a:r>
            <a:r>
              <a:rPr lang="en-GB" dirty="0"/>
              <a:t>:</a:t>
            </a:r>
            <a:r>
              <a:rPr dirty="0"/>
              <a:t> </a:t>
            </a:r>
            <a:r>
              <a:rPr lang="en-GB" dirty="0"/>
              <a:t>going home</a:t>
            </a:r>
            <a:r>
              <a:rPr dirty="0"/>
              <a:t>?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t>Working from home: the future?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t>Shopping from home: the future?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F4176DF-32C7-2F40-BBE6-9A79B4095463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DB9D1B-AED4-7643-8435-29A5CFE2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FFBEDE-D597-7546-897F-63673486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As the pandemic hit the UK, recruitment fell sharply but has since recovered somewhat</a:t>
            </a:r>
          </a:p>
          <a:p>
            <a:r>
              <a:rPr lang="en-US" dirty="0"/>
              <a:t>Unemployment has risen, vacancies have fallen, redundancies have started to </a:t>
            </a:r>
            <a:r>
              <a:rPr lang="en-US" dirty="0" err="1"/>
              <a:t>icrease</a:t>
            </a:r>
            <a:r>
              <a:rPr lang="en-US" dirty="0"/>
              <a:t> – but not as much as we might have feared</a:t>
            </a:r>
          </a:p>
          <a:p>
            <a:r>
              <a:rPr lang="en-US" dirty="0"/>
              <a:t>Furlough is the main reason why: in the short-term, it seems to have been effective at delaying the decision to shed workers</a:t>
            </a:r>
          </a:p>
          <a:p>
            <a:r>
              <a:rPr lang="en-US" dirty="0"/>
              <a:t>Industry experiences are very different – but much of the economy has started to move towards recovery, even if slowly, with hotels and restaurants the big exception</a:t>
            </a:r>
          </a:p>
          <a:p>
            <a:r>
              <a:rPr lang="en-US" dirty="0"/>
              <a:t>Different roles therefore face different risks as we move into 2021, depending on how quickly the economy can be reopened post-vaccine</a:t>
            </a:r>
          </a:p>
          <a:p>
            <a:r>
              <a:rPr lang="en-US" dirty="0"/>
              <a:t>Workers most affected so far have been young, male and foreign national</a:t>
            </a:r>
          </a:p>
          <a:p>
            <a:r>
              <a:rPr lang="en-US" dirty="0"/>
              <a:t>In a year of disruptive change, the question will be: how much of it is here to stay, and how much reverts?</a:t>
            </a:r>
          </a:p>
        </p:txBody>
      </p:sp>
    </p:spTree>
    <p:extLst>
      <p:ext uri="{BB962C8B-B14F-4D97-AF65-F5344CB8AC3E}">
        <p14:creationId xmlns:p14="http://schemas.microsoft.com/office/powerpoint/2010/main" val="200893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DB9D1B-AED4-7643-8435-29A5CFE2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FFBEDE-D597-7546-897F-636734863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the non-consumer service economy continue recovery sufficient to avoid substantial disruption from the end of furlough?</a:t>
            </a:r>
          </a:p>
          <a:p>
            <a:r>
              <a:rPr lang="en-US" dirty="0"/>
              <a:t>How quickly will the consumer service economy – hotels, restaurants, arts, entertainment – be able to recover post-vaccine?</a:t>
            </a:r>
          </a:p>
          <a:p>
            <a:r>
              <a:rPr lang="en-US" dirty="0"/>
              <a:t>How much of the damage of displaced employment is still to be revealed? How long will it take to recover?</a:t>
            </a:r>
          </a:p>
          <a:p>
            <a:r>
              <a:rPr lang="en-US" dirty="0"/>
              <a:t>Will there be a lasting change in employee and commuter </a:t>
            </a:r>
            <a:r>
              <a:rPr lang="en-US" dirty="0" err="1"/>
              <a:t>behaviours</a:t>
            </a:r>
            <a:r>
              <a:rPr lang="en-US" dirty="0"/>
              <a:t> – working from home, online shopping? What does that mean for jobs?</a:t>
            </a:r>
          </a:p>
          <a:p>
            <a:r>
              <a:rPr lang="en-US" dirty="0"/>
              <a:t>Will the return of so many migrants – especially from central and eastern Europe – along with legal changes result in a very different migrant </a:t>
            </a:r>
            <a:r>
              <a:rPr lang="en-US" dirty="0" err="1"/>
              <a:t>labour</a:t>
            </a:r>
            <a:r>
              <a:rPr lang="en-US" dirty="0"/>
              <a:t> market in future?</a:t>
            </a:r>
          </a:p>
          <a:p>
            <a:r>
              <a:rPr lang="en-US" dirty="0"/>
              <a:t>What does Brexit do to all these calculations?</a:t>
            </a:r>
          </a:p>
        </p:txBody>
      </p:sp>
    </p:spTree>
    <p:extLst>
      <p:ext uri="{BB962C8B-B14F-4D97-AF65-F5344CB8AC3E}">
        <p14:creationId xmlns:p14="http://schemas.microsoft.com/office/powerpoint/2010/main" val="327951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qr code&#10;&#10;Description automatically generated">
            <a:extLst>
              <a:ext uri="{FF2B5EF4-FFF2-40B4-BE49-F238E27FC236}">
                <a16:creationId xmlns:a16="http://schemas.microsoft.com/office/drawing/2014/main" id="{330BADEC-0754-A844-AC4E-6CDD7659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590" y="0"/>
            <a:ext cx="969982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9BD29C-C423-2740-9A2F-E7D98348D93B}"/>
              </a:ext>
            </a:extLst>
          </p:cNvPr>
          <p:cNvSpPr txBox="1"/>
          <p:nvPr/>
        </p:nvSpPr>
        <p:spPr>
          <a:xfrm>
            <a:off x="0" y="0"/>
            <a:ext cx="2501590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vert270" wrap="square" lIns="45719" rIns="45719" rtlCol="0" anchor="ctr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GB" sz="6000" b="1" spc="300" dirty="0">
                <a:solidFill>
                  <a:schemeClr val="accent2"/>
                </a:solidFill>
                <a:latin typeface="Avenir Black" panose="02000503020000020003" pitchFamily="2" charset="0"/>
                <a:ea typeface="Avenir Medium"/>
                <a:cs typeface="Avenir Medium"/>
                <a:sym typeface="Avenir Medium"/>
              </a:rPr>
              <a:t>Coming January 2021…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CCF4D-A64B-8341-A1FF-DD6C754CDD1B}"/>
              </a:ext>
            </a:extLst>
          </p:cNvPr>
          <p:cNvSpPr txBox="1"/>
          <p:nvPr/>
        </p:nvSpPr>
        <p:spPr>
          <a:xfrm>
            <a:off x="3168804" y="6334780"/>
            <a:ext cx="862918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400" b="1" spc="300" dirty="0">
                <a:solidFill>
                  <a:schemeClr val="bg1"/>
                </a:solidFill>
                <a:latin typeface="Avenir Black" panose="02000503020000020003" pitchFamily="2" charset="0"/>
                <a:ea typeface="Avenir Medium"/>
                <a:cs typeface="Avenir Medium"/>
                <a:sym typeface="Avenir Medium"/>
              </a:rPr>
              <a:t>Launch webinar | 14</a:t>
            </a:r>
            <a:r>
              <a:rPr lang="en-GB" sz="1400" b="1" spc="300" baseline="30000" dirty="0">
                <a:solidFill>
                  <a:schemeClr val="bg1"/>
                </a:solidFill>
                <a:latin typeface="Avenir Black" panose="02000503020000020003" pitchFamily="2" charset="0"/>
                <a:ea typeface="Avenir Medium"/>
                <a:cs typeface="Avenir Medium"/>
                <a:sym typeface="Avenir Medium"/>
              </a:rPr>
              <a:t>th</a:t>
            </a:r>
            <a:r>
              <a:rPr lang="en-GB" sz="1400" b="1" spc="300" dirty="0">
                <a:solidFill>
                  <a:schemeClr val="bg1"/>
                </a:solidFill>
                <a:latin typeface="Avenir Black" panose="02000503020000020003" pitchFamily="2" charset="0"/>
                <a:ea typeface="Avenir Medium"/>
                <a:cs typeface="Avenir Medium"/>
                <a:sym typeface="Avenir Medium"/>
              </a:rPr>
              <a:t> January 2021 | 14:00</a:t>
            </a:r>
            <a:br>
              <a:rPr lang="en-GB" sz="1400" spc="300" dirty="0">
                <a:solidFill>
                  <a:schemeClr val="bg1"/>
                </a:solidFill>
                <a:latin typeface="Avenir Book" panose="02000503020000020003" pitchFamily="2" charset="0"/>
                <a:ea typeface="Avenir Medium"/>
                <a:cs typeface="Avenir Medium"/>
                <a:sym typeface="Avenir Medium"/>
              </a:rPr>
            </a:br>
            <a:r>
              <a:rPr lang="en-GB" sz="1400" spc="300" dirty="0" err="1">
                <a:solidFill>
                  <a:schemeClr val="bg1"/>
                </a:solidFill>
                <a:latin typeface="Avenir Book" panose="02000503020000020003" pitchFamily="2" charset="0"/>
                <a:ea typeface="Avenir Medium"/>
                <a:cs typeface="Avenir Medium"/>
                <a:sym typeface="Avenir Medium"/>
              </a:rPr>
              <a:t>www.economicmodelling.co.uk</a:t>
            </a:r>
            <a:r>
              <a:rPr lang="en-GB" sz="1400" spc="300" dirty="0">
                <a:solidFill>
                  <a:schemeClr val="bg1"/>
                </a:solidFill>
                <a:latin typeface="Avenir Book" panose="02000503020000020003" pitchFamily="2" charset="0"/>
                <a:ea typeface="Avenir Medium"/>
                <a:cs typeface="Avenir Medium"/>
                <a:sym typeface="Avenir Medium"/>
              </a:rPr>
              <a:t>/webinars/#hot-topics</a:t>
            </a:r>
          </a:p>
        </p:txBody>
      </p:sp>
    </p:spTree>
    <p:extLst>
      <p:ext uri="{BB962C8B-B14F-4D97-AF65-F5344CB8AC3E}">
        <p14:creationId xmlns:p14="http://schemas.microsoft.com/office/powerpoint/2010/main" val="371730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2"/>
          <p:cNvSpPr txBox="1">
            <a:spLocks noGrp="1"/>
          </p:cNvSpPr>
          <p:nvPr>
            <p:ph type="title"/>
          </p:nvPr>
        </p:nvSpPr>
        <p:spPr>
          <a:xfrm>
            <a:off x="1823041" y="3993164"/>
            <a:ext cx="8545918" cy="15593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Sailec Light" pitchFamily="2" charset="77"/>
              </a:rPr>
              <a:t>Emsi’s mission is to use </a:t>
            </a:r>
            <a:br>
              <a:rPr lang="en-US" sz="3600" dirty="0">
                <a:latin typeface="Sailec Light" pitchFamily="2" charset="77"/>
              </a:rPr>
            </a:br>
            <a:r>
              <a:rPr lang="en-US" sz="3600" dirty="0" err="1">
                <a:latin typeface="Sailec Light" pitchFamily="2" charset="77"/>
              </a:rPr>
              <a:t>labour</a:t>
            </a:r>
            <a:r>
              <a:rPr lang="en-US" sz="3600" dirty="0">
                <a:latin typeface="Sailec Light" pitchFamily="2" charset="77"/>
              </a:rPr>
              <a:t> market data to inform &amp; connect people, education, and employers, within the context of regional economies.</a:t>
            </a:r>
            <a:endParaRPr sz="3600" dirty="0">
              <a:latin typeface="Sailec Ligh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D5985-E182-6545-8462-1A025821B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75" y="1214571"/>
            <a:ext cx="8899451" cy="21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64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8688-6E68-B840-BF9F-8FFC870D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and season’s greetings!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5ACD6A0-7AA0-7742-AE68-6D71AD5F0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394" y="1825625"/>
            <a:ext cx="10443211" cy="4351338"/>
          </a:xfrm>
        </p:spPr>
      </p:pic>
    </p:spTree>
    <p:extLst>
      <p:ext uri="{BB962C8B-B14F-4D97-AF65-F5344CB8AC3E}">
        <p14:creationId xmlns:p14="http://schemas.microsoft.com/office/powerpoint/2010/main" val="367339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t>Recruitment: hit hard, but recovering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t>Labour market: an initial jolt only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Very different from 2008-09</a:t>
            </a:r>
            <a:endParaRPr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Industries</a:t>
            </a:r>
            <a:r>
              <a:rPr dirty="0"/>
              <a:t>: accommodation hit hard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dirty="0"/>
              <a:t>Furlough: from 1 in </a:t>
            </a:r>
            <a:r>
              <a:rPr lang="en-GB" dirty="0"/>
              <a:t>4</a:t>
            </a:r>
            <a:r>
              <a:rPr dirty="0"/>
              <a:t> to 1 in 12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t>Industries: different impact, different recovery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State of play: industries</a:t>
            </a:r>
            <a:endParaRPr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 hasCustomPrompt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msi Powerpoint Theme V5">
  <a:themeElements>
    <a:clrScheme name="Emsi Colors V4">
      <a:dk1>
        <a:srgbClr val="204354"/>
      </a:dk1>
      <a:lt1>
        <a:srgbClr val="FFFFFF"/>
      </a:lt1>
      <a:dk2>
        <a:srgbClr val="41D592"/>
      </a:dk2>
      <a:lt2>
        <a:srgbClr val="204354"/>
      </a:lt2>
      <a:accent1>
        <a:srgbClr val="41D492"/>
      </a:accent1>
      <a:accent2>
        <a:srgbClr val="204354"/>
      </a:accent2>
      <a:accent3>
        <a:srgbClr val="5C59ED"/>
      </a:accent3>
      <a:accent4>
        <a:srgbClr val="F9BA27"/>
      </a:accent4>
      <a:accent5>
        <a:srgbClr val="FB7348"/>
      </a:accent5>
      <a:accent6>
        <a:srgbClr val="F5474F"/>
      </a:accent6>
      <a:hlink>
        <a:srgbClr val="4AD9A3"/>
      </a:hlink>
      <a:folHlink>
        <a:srgbClr val="5C59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45719" rIns="45719">
        <a:spAutoFit/>
      </a:bodyPr>
      <a:lstStyle>
        <a:defPPr algn="ctr">
          <a:spcBef>
            <a:spcPts val="1000"/>
          </a:spcBef>
          <a:defRPr sz="1400" b="0" i="0" spc="300" dirty="0">
            <a:solidFill>
              <a:schemeClr val="accent2"/>
            </a:solidFill>
            <a:latin typeface="Sailec" pitchFamily="2" charset="77"/>
            <a:ea typeface="Avenir Medium"/>
            <a:cs typeface="Avenir Medium"/>
            <a:sym typeface="Avenir Medium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msi Powerpoint Theme V5" id="{C2465762-D535-F54B-8850-4C2BFEF3F0BD}" vid="{B3B9B804-07C9-A64D-B6B3-7A323D5B22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Emsi Powerpoint Theme V5</Template>
  <TotalTime>2373</TotalTime>
  <Words>439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Avenir</vt:lpstr>
      <vt:lpstr>Avenir Black</vt:lpstr>
      <vt:lpstr>Avenir Book</vt:lpstr>
      <vt:lpstr>Avenir Light</vt:lpstr>
      <vt:lpstr>Calibri</vt:lpstr>
      <vt:lpstr>Sailec</vt:lpstr>
      <vt:lpstr>Sailec Light</vt:lpstr>
      <vt:lpstr>Sailec Medium</vt:lpstr>
      <vt:lpstr>Emsi Powerpoint Theme V5</vt:lpstr>
      <vt:lpstr>The UK labour market in 2020: what happened?</vt:lpstr>
      <vt:lpstr>Emsi’s mission is to use  labour market data to inform &amp; connect people, education, and employers, within the context of regional economies.</vt:lpstr>
      <vt:lpstr>Recruitment: hit hard, but recovering</vt:lpstr>
      <vt:lpstr>Labour market: an initial jolt only</vt:lpstr>
      <vt:lpstr>Very different from 2008-09</vt:lpstr>
      <vt:lpstr>Industries: accommodation hit hard</vt:lpstr>
      <vt:lpstr>Furlough: from 1 in 4 to 1 in 12</vt:lpstr>
      <vt:lpstr>Industries: different impact, different recovery</vt:lpstr>
      <vt:lpstr>State of play: industries</vt:lpstr>
      <vt:lpstr>State of play: regions</vt:lpstr>
      <vt:lpstr>PowerPoint Presentation</vt:lpstr>
      <vt:lpstr>Who’s facing the risk?</vt:lpstr>
      <vt:lpstr>EU workers: going home?</vt:lpstr>
      <vt:lpstr>Working from home: the future?</vt:lpstr>
      <vt:lpstr>Shopping from home: the future?</vt:lpstr>
      <vt:lpstr>PowerPoint Presentation</vt:lpstr>
      <vt:lpstr>Key messages</vt:lpstr>
      <vt:lpstr>Questions for 2021</vt:lpstr>
      <vt:lpstr>PowerPoint Presentation</vt:lpstr>
      <vt:lpstr>Thank you and season’s greetings!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clusters in NUTS2 regions</dc:title>
  <dc:creator>Microsoft Office User</dc:creator>
  <cp:lastModifiedBy>Sarah Sawyer</cp:lastModifiedBy>
  <cp:revision>12</cp:revision>
  <dcterms:created xsi:type="dcterms:W3CDTF">2020-11-27T16:35:28Z</dcterms:created>
  <dcterms:modified xsi:type="dcterms:W3CDTF">2020-12-14T09:16:00Z</dcterms:modified>
</cp:coreProperties>
</file>